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84" r:id="rId3"/>
    <p:sldId id="285" r:id="rId4"/>
    <p:sldId id="286" r:id="rId5"/>
    <p:sldId id="267" r:id="rId6"/>
    <p:sldId id="268" r:id="rId7"/>
    <p:sldId id="291" r:id="rId8"/>
    <p:sldId id="273" r:id="rId9"/>
    <p:sldId id="263" r:id="rId10"/>
    <p:sldId id="288" r:id="rId11"/>
    <p:sldId id="266" r:id="rId12"/>
    <p:sldId id="296" r:id="rId13"/>
    <p:sldId id="287" r:id="rId14"/>
    <p:sldId id="258" r:id="rId15"/>
    <p:sldId id="271" r:id="rId16"/>
    <p:sldId id="260" r:id="rId17"/>
    <p:sldId id="280" r:id="rId18"/>
    <p:sldId id="279" r:id="rId19"/>
    <p:sldId id="283" r:id="rId20"/>
    <p:sldId id="289" r:id="rId21"/>
    <p:sldId id="294" r:id="rId22"/>
    <p:sldId id="293" r:id="rId23"/>
    <p:sldId id="297" r:id="rId24"/>
    <p:sldId id="290" r:id="rId25"/>
    <p:sldId id="29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BFE"/>
    <a:srgbClr val="4103EF"/>
    <a:srgbClr val="000000"/>
    <a:srgbClr val="6600CC"/>
    <a:srgbClr val="1BD8F1"/>
    <a:srgbClr val="FFFFCC"/>
    <a:srgbClr val="FEC9BE"/>
    <a:srgbClr val="00FFFF"/>
    <a:srgbClr val="BFD1E7"/>
    <a:srgbClr val="FB49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3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14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C4228-D5B4-446B-9906-456A264351B9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24DD9-C6D9-4CFD-8FD6-160EA11CC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24DD9-C6D9-4CFD-8FD6-160EA11CC6C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F735A-97CF-4F21-9506-D3F7EE3144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7827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2AA1-8720-472C-AA40-BEE1A838E131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1DF2-834E-4946-9D79-D867100E2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Microsoft_Office_Word_97_-_20031.doc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2376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Поляриметрия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спектроскопия 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жесткого рентгеновского излучения солнечных вспышек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140968"/>
            <a:ext cx="8568952" cy="2160240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Котов Ю.Д.,  Юров В.Н.,  </a:t>
            </a:r>
            <a:r>
              <a:rPr lang="ru-RU" sz="2000" b="1" cap="all" dirty="0" err="1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Гляненко</a:t>
            </a: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А.С.,  </a:t>
            </a:r>
            <a:r>
              <a:rPr lang="ru-RU" sz="2000" b="1" cap="all" dirty="0" err="1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Лупарь</a:t>
            </a: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Е.Э.,  Трофимов Ю.А.,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cap="all" dirty="0" err="1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Жучкова</a:t>
            </a: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Е.А.,  Умнова О.Н.,  </a:t>
            </a:r>
            <a:r>
              <a:rPr lang="ru-RU" sz="2000" b="1" cap="all" dirty="0" err="1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Кочемасов</a:t>
            </a:r>
            <a:r>
              <a:rPr lang="ru-RU" sz="2000" b="1" cap="all" dirty="0" smtClean="0">
                <a:solidFill>
                  <a:srgbClr val="4103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  Рубцов И.В</a:t>
            </a:r>
            <a:r>
              <a:rPr lang="ru-RU" sz="2000" cap="all" dirty="0" smtClean="0"/>
              <a:t>.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2100" i="1" dirty="0" smtClean="0"/>
              <a:t>Национальный исследовательский ядерный университет «МИФИ», Москва</a:t>
            </a:r>
          </a:p>
          <a:p>
            <a:pPr algn="ctr">
              <a:buNone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103E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03E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В.М. Круглов, Г.А. Матвеев, В.П.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103E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Лазутков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103E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2100" i="1" dirty="0" smtClean="0"/>
              <a:t>Физико-технический институт им. А.Ф. Иоффе РАН, Санкт-Петербург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549782" y="5877272"/>
            <a:ext cx="615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Седьмой ежегодной конференции "Физика плазмы</a:t>
            </a:r>
            <a:br>
              <a:rPr lang="ru-RU" b="1" dirty="0" smtClean="0"/>
            </a:br>
            <a:r>
              <a:rPr lang="ru-RU" b="1" dirty="0" smtClean="0"/>
              <a:t>в солнечной системе" ИКИ РАН  6 - 10 февраля 2012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Результаты 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ru-RU" dirty="0" smtClean="0">
                <a:solidFill>
                  <a:srgbClr val="FFFF00"/>
                </a:solidFill>
              </a:rPr>
              <a:t>данных </a:t>
            </a:r>
            <a:r>
              <a:rPr lang="en-US" dirty="0" smtClean="0">
                <a:solidFill>
                  <a:srgbClr val="FFFF00"/>
                </a:solidFill>
              </a:rPr>
              <a:t>  RHESSI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Безимени-RHES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163739" cy="3168352"/>
          </a:xfrm>
        </p:spPr>
      </p:pic>
      <p:sp>
        <p:nvSpPr>
          <p:cNvPr id="8" name="TextBox 7"/>
          <p:cNvSpPr txBox="1"/>
          <p:nvPr/>
        </p:nvSpPr>
        <p:spPr>
          <a:xfrm>
            <a:off x="179512" y="5229200"/>
            <a:ext cx="338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</a:rPr>
              <a:t>arXiv:astro</a:t>
            </a:r>
            <a:r>
              <a:rPr lang="en-US" sz="1400" dirty="0" smtClean="0">
                <a:solidFill>
                  <a:srgbClr val="FFFF00"/>
                </a:solidFill>
              </a:rPr>
              <a:t>-ph/0609778v1  28 Sep 2006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146" y="836712"/>
            <a:ext cx="3546286" cy="31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458112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E. SUAREZ-GARCIA1, W. HAJDAS1, C. WIGGER1, K. ARZNER1, M.</a:t>
            </a:r>
          </a:p>
          <a:p>
            <a:r>
              <a:rPr lang="en-US" sz="1200" dirty="0" smtClean="0">
                <a:solidFill>
                  <a:srgbClr val="FFFF00"/>
                </a:solidFill>
              </a:rPr>
              <a:t>G¨ UDEL1, A. ZEHNDER1, and P. GRIGIS2</a:t>
            </a:r>
            <a:endParaRPr lang="ru-RU" sz="12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00506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Distribution of the flares in the solar disc. Their position was extracted from images  taken with RHESSI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005064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Results on the degree of polarization, 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with their 1 error bars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5013176"/>
            <a:ext cx="4572000" cy="129266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Steven E. Boggs,1 W. Coburn, and E. </a:t>
            </a:r>
            <a:r>
              <a:rPr lang="en-US" sz="1200" dirty="0" err="1" smtClean="0">
                <a:solidFill>
                  <a:srgbClr val="002060"/>
                </a:solidFill>
              </a:rPr>
              <a:t>Kalemci</a:t>
            </a:r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200" dirty="0" err="1" smtClean="0">
                <a:solidFill>
                  <a:srgbClr val="002060"/>
                </a:solidFill>
              </a:rPr>
              <a:t>Aph</a:t>
            </a:r>
            <a:r>
              <a:rPr lang="en-US" sz="1200" dirty="0" smtClean="0">
                <a:solidFill>
                  <a:srgbClr val="002060"/>
                </a:solidFill>
              </a:rPr>
              <a:t>. J, 638:1129–1139, 2006</a:t>
            </a:r>
            <a:endParaRPr lang="ru-RU" sz="1200" dirty="0" smtClean="0">
              <a:solidFill>
                <a:srgbClr val="002060"/>
              </a:solidFill>
            </a:endParaRPr>
          </a:p>
          <a:p>
            <a:endParaRPr lang="en-US" sz="12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For two large flares: the</a:t>
            </a:r>
          </a:p>
          <a:p>
            <a:r>
              <a:rPr lang="en-US" sz="1400" dirty="0" smtClean="0">
                <a:solidFill>
                  <a:srgbClr val="4103EF"/>
                </a:solidFill>
              </a:rPr>
              <a:t>X4.8-class flare of 2002 July 23  at levels of 21% </a:t>
            </a:r>
            <a:r>
              <a:rPr lang="en-US" sz="1400" dirty="0" smtClean="0">
                <a:solidFill>
                  <a:srgbClr val="4103EF"/>
                </a:solidFill>
                <a:latin typeface="Cambria"/>
              </a:rPr>
              <a:t>±</a:t>
            </a:r>
            <a:r>
              <a:rPr lang="en-US" sz="1400" dirty="0" smtClean="0">
                <a:solidFill>
                  <a:srgbClr val="4103EF"/>
                </a:solidFill>
              </a:rPr>
              <a:t> 9%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X17-class flare of 2003 October 28               11% </a:t>
            </a:r>
            <a:r>
              <a:rPr lang="en-US" sz="1400" dirty="0" smtClean="0">
                <a:solidFill>
                  <a:srgbClr val="002060"/>
                </a:solidFill>
                <a:latin typeface="Cambria"/>
              </a:rPr>
              <a:t>±</a:t>
            </a:r>
            <a:r>
              <a:rPr lang="en-US" sz="1400" dirty="0" smtClean="0">
                <a:solidFill>
                  <a:srgbClr val="002060"/>
                </a:solidFill>
              </a:rPr>
              <a:t> 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6453336"/>
            <a:ext cx="856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Существенное противоречие  в поляризации при использовании тех  же данных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2987824" y="3356992"/>
            <a:ext cx="1512168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Принцип  измерения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384376" cy="306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995936" y="1052736"/>
          <a:ext cx="3438382" cy="432048"/>
        </p:xfrm>
        <a:graphic>
          <a:graphicData uri="http://schemas.openxmlformats.org/presentationml/2006/ole">
            <p:oleObj spid="_x0000_s19459" name="Формула" r:id="rId4" imgW="1816100" imgH="22860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851920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пучок фотонов имеет степень линейной поляризации </a:t>
            </a:r>
            <a:r>
              <a:rPr lang="en-US" i="1" dirty="0" smtClean="0"/>
              <a:t>m</a:t>
            </a:r>
            <a:r>
              <a:rPr lang="ru-RU" dirty="0" smtClean="0"/>
              <a:t>, то:</a:t>
            </a:r>
            <a:endParaRPr lang="ru-RU" dirty="0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3851920" y="2132856"/>
          <a:ext cx="3473666" cy="432048"/>
        </p:xfrm>
        <a:graphic>
          <a:graphicData uri="http://schemas.openxmlformats.org/presentationml/2006/ole">
            <p:oleObj spid="_x0000_s19466" name="Формула" r:id="rId5" imgW="1917700" imgH="24130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4178455" y="2708920"/>
          <a:ext cx="4786033" cy="360040"/>
        </p:xfrm>
        <a:graphic>
          <a:graphicData uri="http://schemas.openxmlformats.org/presentationml/2006/ole">
            <p:oleObj spid="_x0000_s19468" name="Формула" r:id="rId6" imgW="3149600" imgH="228600" progId="Equation.3">
              <p:embed/>
            </p:oleObj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707904" y="2780928"/>
            <a:ext cx="504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где</a:t>
            </a:r>
            <a:endParaRPr lang="ru-RU" dirty="0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5436096" y="3140968"/>
          <a:ext cx="2667000" cy="527050"/>
        </p:xfrm>
        <a:graphic>
          <a:graphicData uri="http://schemas.openxmlformats.org/presentationml/2006/ole">
            <p:oleObj spid="_x0000_s19470" name="Формула" r:id="rId7" imgW="1206360" imgH="241200" progId="Equation.3">
              <p:embed/>
            </p:oleObj>
          </a:graphicData>
        </a:graphic>
      </p:graphicFrame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9912" y="3212976"/>
            <a:ext cx="15359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 </a:t>
            </a:r>
            <a:r>
              <a:rPr lang="en-US" dirty="0" smtClean="0"/>
              <a:t>E&lt;&lt;mc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endParaRPr lang="en-US" dirty="0" smtClean="0"/>
          </a:p>
          <a:p>
            <a:r>
              <a:rPr lang="ru-RU" dirty="0" smtClean="0"/>
              <a:t>При </a:t>
            </a:r>
            <a:r>
              <a:rPr lang="en-US" dirty="0" smtClean="0"/>
              <a:t>E&gt;&gt;mc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ru-RU" baseline="30000" dirty="0"/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5436096" y="3717032"/>
          <a:ext cx="2174028" cy="792088"/>
        </p:xfrm>
        <a:graphic>
          <a:graphicData uri="http://schemas.openxmlformats.org/presentationml/2006/ole">
            <p:oleObj spid="_x0000_s19473" name="Формула" r:id="rId8" imgW="1231366" imgH="444307" progId="Equation.3">
              <p:embed/>
            </p:oleObj>
          </a:graphicData>
        </a:graphic>
      </p:graphicFrame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5508104" y="4653136"/>
          <a:ext cx="2088232" cy="803166"/>
        </p:xfrm>
        <a:graphic>
          <a:graphicData uri="http://schemas.openxmlformats.org/presentationml/2006/ole">
            <p:oleObj spid="_x0000_s19474" name="Формула" r:id="rId9" imgW="1117600" imgH="431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1520" y="5013176"/>
            <a:ext cx="4104456" cy="1200329"/>
          </a:xfrm>
          <a:prstGeom prst="rect">
            <a:avLst/>
          </a:prstGeom>
          <a:solidFill>
            <a:srgbClr val="BEFBFE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Нижняя граница регистрируемых фотонов определяется порогом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baseline="-25000" dirty="0" smtClean="0"/>
              <a:t> </a:t>
            </a:r>
            <a:r>
              <a:rPr lang="ru-RU" dirty="0" smtClean="0"/>
              <a:t>регистрации электронов отдачи.</a:t>
            </a:r>
          </a:p>
          <a:p>
            <a:r>
              <a:rPr lang="ru-RU" dirty="0" smtClean="0"/>
              <a:t>Для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</a:t>
            </a:r>
            <a:r>
              <a:rPr lang="ru-RU" dirty="0" smtClean="0"/>
              <a:t>=0,6 кэВ  </a:t>
            </a:r>
            <a:r>
              <a:rPr lang="en-US" dirty="0" smtClean="0"/>
              <a:t> E</a:t>
            </a:r>
            <a:r>
              <a:rPr lang="el-GR" baseline="-25000" dirty="0" smtClean="0">
                <a:latin typeface="Cambria"/>
              </a:rPr>
              <a:t>γ</a:t>
            </a:r>
            <a:r>
              <a:rPr lang="en-US" dirty="0" smtClean="0">
                <a:latin typeface="Cambria"/>
              </a:rPr>
              <a:t>=18</a:t>
            </a:r>
            <a:r>
              <a:rPr lang="ru-RU" dirty="0" smtClean="0">
                <a:latin typeface="Cambria"/>
              </a:rPr>
              <a:t>кэВ  (</a:t>
            </a:r>
            <a:r>
              <a:rPr lang="el-GR" dirty="0" smtClean="0">
                <a:latin typeface="Cambria"/>
              </a:rPr>
              <a:t>θ</a:t>
            </a:r>
            <a:r>
              <a:rPr lang="ru-RU" dirty="0" smtClean="0">
                <a:latin typeface="Cambria"/>
              </a:rPr>
              <a:t>=</a:t>
            </a:r>
            <a:r>
              <a:rPr lang="el-GR" dirty="0" smtClean="0">
                <a:latin typeface="Cambria"/>
              </a:rPr>
              <a:t>π</a:t>
            </a:r>
            <a:r>
              <a:rPr lang="ru-RU" dirty="0" smtClean="0">
                <a:latin typeface="Cambria"/>
              </a:rPr>
              <a:t>/2)</a:t>
            </a:r>
            <a:endParaRPr lang="en-US" dirty="0" smtClean="0"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Структура прибора </a:t>
            </a:r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ПИНГ-М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000000"/>
                </a:solidFill>
                <a:cs typeface="Arial" charset="0"/>
              </a:rPr>
              <a:t>для мисси </a:t>
            </a:r>
            <a:r>
              <a:rPr lang="ru-RU" sz="2400" b="1" dirty="0" err="1" smtClean="0">
                <a:solidFill>
                  <a:srgbClr val="000000"/>
                </a:solidFill>
                <a:cs typeface="Arial" charset="0"/>
              </a:rPr>
              <a:t>ИнтергелиоЗонд</a:t>
            </a:r>
            <a:endParaRPr lang="ru-RU" sz="2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899592" y="692696"/>
          <a:ext cx="7404100" cy="5383212"/>
        </p:xfrm>
        <a:graphic>
          <a:graphicData uri="http://schemas.openxmlformats.org/presentationml/2006/ole">
            <p:oleObj spid="_x0000_s86018" name="Visio" r:id="rId4" imgW="6944627" imgH="5042996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Измерительные возможности ПИНГ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</a:t>
            </a:r>
          </a:p>
          <a:p>
            <a:r>
              <a:rPr lang="ru-RU" dirty="0" smtClean="0"/>
              <a:t>Детектор</a:t>
            </a:r>
          </a:p>
          <a:p>
            <a:r>
              <a:rPr lang="en-US" dirty="0" smtClean="0"/>
              <a:t>SH</a:t>
            </a:r>
            <a:endParaRPr lang="ru-RU" dirty="0" smtClean="0"/>
          </a:p>
        </p:txBody>
      </p:sp>
      <p:pic>
        <p:nvPicPr>
          <p:cNvPr id="53250" name="Picture 2" descr="ПИНГ-ПИ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9815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60032" y="1196752"/>
          <a:ext cx="4176464" cy="303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/>
                <a:gridCol w="1368151"/>
                <a:gridCol w="136815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Детектор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Мягкий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диапазон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кэВ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Жесткий диапазон, кэВ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Диапазон энергий, кэВ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кремниевый дрейфовый диод 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SDD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Сцинтиллятор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LaBr</a:t>
                      </a:r>
                      <a:r>
                        <a:rPr lang="ru-RU" sz="1400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Площадь, мм</a:t>
                      </a:r>
                      <a:r>
                        <a:rPr lang="ru-RU" sz="1400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0,01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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Энергетическое разрешение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хуже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 эВ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400" baseline="-25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=5.9 кэВ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хуже 12% при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=60 кэВ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хуже 3,5% при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=662 кэВ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07306"/>
            <a:ext cx="4752528" cy="265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35896" y="4365104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рассеивателя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кристаллов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паратерфенила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14),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4см 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4см, окруженных 6-ю детекторами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4,6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 и толщиной 0,5см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53012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Диапазон измерения энергии электронов отдачи (0,66-43 кэВ), в  детекторе регистраторе  рассеянных квантов –17,8-160 кэВ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764704"/>
            <a:ext cx="2310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Блок ПИНГ-ПИРС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933056"/>
            <a:ext cx="134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ПИНГ-П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2636912"/>
            <a:ext cx="1887055" cy="400110"/>
          </a:xfrm>
          <a:prstGeom prst="rect">
            <a:avLst/>
          </a:prstGeom>
          <a:solidFill>
            <a:srgbClr val="BEFBFE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NaI</a:t>
            </a:r>
            <a:r>
              <a:rPr lang="en-US" sz="2000" dirty="0" smtClean="0"/>
              <a:t>(</a:t>
            </a:r>
            <a:r>
              <a:rPr lang="en-US" sz="2000" dirty="0" err="1" smtClean="0"/>
              <a:t>Tl</a:t>
            </a:r>
            <a:r>
              <a:rPr lang="en-US" sz="2000" dirty="0" smtClean="0"/>
              <a:t>)/</a:t>
            </a:r>
            <a:r>
              <a:rPr lang="ru-RU" sz="2000" dirty="0" err="1" smtClean="0"/>
              <a:t>фосвич</a:t>
            </a:r>
            <a:endParaRPr lang="ru-RU" sz="2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95313" y="980728"/>
          <a:ext cx="8548687" cy="6718300"/>
        </p:xfrm>
        <a:graphic>
          <a:graphicData uri="http://schemas.openxmlformats.org/presentationml/2006/ole">
            <p:oleObj spid="_x0000_s2050" name="Document" r:id="rId4" imgW="6443356" imgH="5068587" progId="Word.Document.8">
              <p:embed/>
            </p:oleObj>
          </a:graphicData>
        </a:graphic>
      </p:graphicFrame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88350" cy="747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Физическая схема  детектора поляриметра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   ПИНГВИН-М проекта КОРОНАС-ФОТОН</a:t>
            </a:r>
            <a:endParaRPr lang="ru-RU" sz="2000" dirty="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Измеряемая асимметрия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97338" y="825500"/>
          <a:ext cx="4708525" cy="3778250"/>
        </p:xfrm>
        <a:graphic>
          <a:graphicData uri="http://schemas.openxmlformats.org/presentationml/2006/ole">
            <p:oleObj spid="_x0000_s40963" name="Graph" r:id="rId3" imgW="3847680" imgH="3035520" progId="Origin50.Grap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318022"/>
            <a:ext cx="66372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Максимальная асимметрия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при 100% поляризации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ħ</a:t>
            </a:r>
            <a:r>
              <a:rPr lang="el-GR" i="1" dirty="0" smtClean="0">
                <a:solidFill>
                  <a:schemeClr val="bg1"/>
                </a:solidFill>
                <a:latin typeface="Cambria"/>
              </a:rPr>
              <a:t>ω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&lt;&lt;mc</a:t>
            </a:r>
            <a:r>
              <a:rPr lang="en-US" i="1" baseline="30000" dirty="0" smtClean="0">
                <a:solidFill>
                  <a:schemeClr val="bg1"/>
                </a:solidFill>
                <a:latin typeface="Cambria"/>
              </a:rPr>
              <a:t>2</a:t>
            </a:r>
            <a:r>
              <a:rPr lang="ru-RU" i="1" baseline="30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ambria"/>
              </a:rPr>
              <a:t>d</a:t>
            </a:r>
            <a:r>
              <a:rPr lang="el-GR" i="1" dirty="0" smtClean="0">
                <a:solidFill>
                  <a:schemeClr val="bg1"/>
                </a:solidFill>
                <a:latin typeface="Cambria"/>
              </a:rPr>
              <a:t>σ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 = A(1-0.667cos</a:t>
            </a:r>
            <a:r>
              <a:rPr lang="en-US" i="1" baseline="30000" dirty="0" smtClean="0">
                <a:solidFill>
                  <a:schemeClr val="bg1"/>
                </a:solidFill>
                <a:latin typeface="Cambria"/>
              </a:rPr>
              <a:t>2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(</a:t>
            </a:r>
            <a:r>
              <a:rPr lang="el-GR" i="1" dirty="0" smtClean="0">
                <a:solidFill>
                  <a:schemeClr val="bg1"/>
                </a:solidFill>
                <a:latin typeface="Cambria"/>
              </a:rPr>
              <a:t>φ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-</a:t>
            </a:r>
            <a:r>
              <a:rPr lang="el-GR" i="1" dirty="0" smtClean="0">
                <a:solidFill>
                  <a:schemeClr val="bg1"/>
                </a:solidFill>
                <a:latin typeface="Cambria"/>
              </a:rPr>
              <a:t>φ</a:t>
            </a:r>
            <a:r>
              <a:rPr lang="en-US" i="1" baseline="-25000" dirty="0" smtClean="0">
                <a:solidFill>
                  <a:schemeClr val="bg1"/>
                </a:solidFill>
                <a:latin typeface="Cambria"/>
              </a:rPr>
              <a:t>0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))d</a:t>
            </a:r>
            <a:r>
              <a:rPr lang="el-GR" i="1" dirty="0" smtClean="0">
                <a:solidFill>
                  <a:schemeClr val="bg1"/>
                </a:solidFill>
                <a:latin typeface="Cambria"/>
              </a:rPr>
              <a:t>φ</a:t>
            </a:r>
            <a:endParaRPr lang="en-US" i="1" dirty="0" smtClean="0">
              <a:solidFill>
                <a:schemeClr val="bg1"/>
              </a:solidFill>
              <a:latin typeface="Cambria"/>
            </a:endParaRPr>
          </a:p>
          <a:p>
            <a:endParaRPr lang="en-US" baseline="-25000" dirty="0" smtClean="0">
              <a:solidFill>
                <a:schemeClr val="bg1"/>
              </a:solidFill>
              <a:latin typeface="Cambria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mbria"/>
              </a:rPr>
              <a:t>Степень анизотропии 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/>
              </a:rPr>
              <a:t>уменьшается из-за: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ambria"/>
              </a:rPr>
              <a:t>  отличия степени поляризации 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s</a:t>
            </a:r>
            <a:endParaRPr lang="ru-RU" dirty="0" smtClean="0">
              <a:solidFill>
                <a:schemeClr val="bg1"/>
              </a:solidFill>
              <a:latin typeface="Cambria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ambria"/>
              </a:rPr>
              <a:t>	 от 100%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ambria"/>
              </a:rPr>
              <a:t>  конструктивной асимметрии 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/>
              </a:rPr>
              <a:t>   прибора (учитывается функцией</a:t>
            </a:r>
          </a:p>
          <a:p>
            <a:r>
              <a:rPr lang="ru-RU" dirty="0" smtClean="0">
                <a:solidFill>
                  <a:schemeClr val="bg1"/>
                </a:solidFill>
                <a:latin typeface="Cambria"/>
              </a:rPr>
              <a:t>   отклика прибора)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ambria"/>
              </a:rPr>
              <a:t>  интегрирования по телесному углу зрения поглотителя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Cambria"/>
              </a:rPr>
              <a:t>расхождения параметров детекторов (</a:t>
            </a:r>
            <a:r>
              <a:rPr lang="ru-RU" dirty="0" smtClean="0">
                <a:solidFill>
                  <a:schemeClr val="bg1"/>
                </a:solidFill>
              </a:rPr>
              <a:t>в полете) </a:t>
            </a:r>
            <a:endParaRPr lang="ru-RU" dirty="0" smtClean="0">
              <a:solidFill>
                <a:schemeClr val="bg1"/>
              </a:solidFill>
              <a:latin typeface="Cambria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для спектра</a:t>
            </a:r>
            <a:r>
              <a:rPr lang="en-US" dirty="0" smtClean="0">
                <a:solidFill>
                  <a:schemeClr val="bg1"/>
                </a:solidFill>
                <a:latin typeface="Cambria"/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фотонов </a:t>
            </a:r>
            <a:r>
              <a:rPr lang="en-US" i="1" dirty="0" err="1" smtClean="0">
                <a:solidFill>
                  <a:schemeClr val="bg1"/>
                </a:solidFill>
                <a:latin typeface="Cambria"/>
              </a:rPr>
              <a:t>dN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(E)~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E</a:t>
            </a:r>
            <a:r>
              <a:rPr lang="en-US" i="1" baseline="30000" dirty="0" smtClean="0">
                <a:solidFill>
                  <a:schemeClr val="bg1"/>
                </a:solidFill>
                <a:latin typeface="Cambria"/>
              </a:rPr>
              <a:t>-3</a:t>
            </a:r>
            <a:r>
              <a:rPr lang="en-US" i="1" dirty="0" smtClean="0">
                <a:solidFill>
                  <a:schemeClr val="bg1"/>
                </a:solidFill>
                <a:latin typeface="Cambria"/>
              </a:rPr>
              <a:t>dE</a:t>
            </a:r>
            <a:r>
              <a:rPr lang="ru-RU" i="1" dirty="0" smtClean="0">
                <a:solidFill>
                  <a:schemeClr val="bg1"/>
                </a:solidFill>
                <a:latin typeface="Cambria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Cambria"/>
              </a:rPr>
              <a:t>при смещении 	диапазонов регистрации 	рассеянного излучения на 	5% и 10%  различие в скоростях счета составляет   	9,3% и 17,4% соответственно</a:t>
            </a:r>
            <a:endParaRPr lang="ru-RU" dirty="0" smtClean="0">
              <a:latin typeface="Cambria"/>
            </a:endParaRPr>
          </a:p>
          <a:p>
            <a:r>
              <a:rPr lang="ru-RU" dirty="0" smtClean="0">
                <a:latin typeface="Cambria"/>
              </a:rPr>
              <a:t> </a:t>
            </a:r>
            <a:endParaRPr lang="ru-RU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Стабилизация и калибровка в полете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5072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Стабилизация сцинтилляционных детекторов по сигналу от светодиода</a:t>
            </a:r>
          </a:p>
          <a:p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Калибровка по </a:t>
            </a:r>
            <a:r>
              <a:rPr lang="ru-RU" spc="3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/а источнику </a:t>
            </a:r>
            <a:r>
              <a:rPr lang="ru-RU" spc="3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en-US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pc="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½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57·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лет   (</a:t>
            </a:r>
            <a:r>
              <a:rPr lang="el-GR" sz="3200" dirty="0" smtClean="0">
                <a:solidFill>
                  <a:schemeClr val="bg1"/>
                </a:solidFill>
                <a:latin typeface="Cambria"/>
                <a:cs typeface="Times New Roman" pitchFamily="18" charset="0"/>
              </a:rPr>
              <a:t>β</a:t>
            </a:r>
            <a:r>
              <a:rPr lang="ru-RU" sz="3200" dirty="0" smtClean="0">
                <a:solidFill>
                  <a:schemeClr val="bg1"/>
                </a:solidFill>
                <a:latin typeface="Cambria"/>
                <a:cs typeface="Times New Roman" pitchFamily="18" charset="0"/>
              </a:rPr>
              <a:t>-распад)</a:t>
            </a:r>
          </a:p>
          <a:p>
            <a:pPr lvl="1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E</a:t>
            </a:r>
            <a:r>
              <a:rPr lang="el-GR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=29.461 (20%) </a:t>
            </a:r>
            <a:r>
              <a:rPr lang="en-US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=33.562 (3.46%) </a:t>
            </a: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=29.782 (38%)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l-GR" sz="32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=33.624 (6.69%)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aseline="-25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Регулярная  (раз в неделю) подстройка</a:t>
            </a:r>
            <a:r>
              <a:rPr lang="en-US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полете системы стабилизации для компенсации деградации фотодиодов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964488" cy="85010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Зависимость степени анизотропии от угла преимущественного рассеяния для показателя спектра </a:t>
            </a:r>
            <a:r>
              <a:rPr lang="en-US" sz="2700" dirty="0" smtClean="0"/>
              <a:t>γ</a:t>
            </a:r>
            <a:r>
              <a:rPr lang="ru-RU" sz="2700" dirty="0" smtClean="0"/>
              <a:t>= - 2,5</a:t>
            </a:r>
            <a:endParaRPr lang="ru-RU" sz="2700" dirty="0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1623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380312" y="188640"/>
            <a:ext cx="1763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Для </a:t>
            </a:r>
            <a:r>
              <a:rPr lang="ru-RU" b="1" dirty="0" err="1" smtClean="0"/>
              <a:t>неполя-ризованного</a:t>
            </a:r>
            <a:r>
              <a:rPr lang="ru-RU" b="1" dirty="0" smtClean="0"/>
              <a:t> излучения с энергией</a:t>
            </a:r>
          </a:p>
          <a:p>
            <a:r>
              <a:rPr lang="ru-RU" b="1" dirty="0" smtClean="0"/>
              <a:t> 60 кэВ «приборная» анизотропия составляет 0,009, </a:t>
            </a:r>
          </a:p>
          <a:p>
            <a:r>
              <a:rPr lang="ru-RU" b="1" dirty="0" smtClean="0"/>
              <a:t> а для степенного спектра с показателем</a:t>
            </a:r>
          </a:p>
          <a:p>
            <a:r>
              <a:rPr lang="ru-RU" b="1" dirty="0" smtClean="0"/>
              <a:t> </a:t>
            </a:r>
            <a:r>
              <a:rPr lang="el-GR" b="1" dirty="0" smtClean="0"/>
              <a:t>γ</a:t>
            </a:r>
            <a:r>
              <a:rPr lang="ru-RU" b="1" dirty="0" smtClean="0"/>
              <a:t> = -2,5 составляет 0,01.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Эффективные  площади поляриметров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010223" cy="566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543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Статистика вспышечных событий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Поток жесткого рентгеновского излучения с энергией квантов &gt; 25 кэВ от солнечных вспышек рентгеновского класса Х1 на расстоянии от Солнца 1</a:t>
            </a:r>
            <a:r>
              <a:rPr lang="en-US" dirty="0" smtClean="0"/>
              <a:t>AU</a:t>
            </a:r>
            <a:r>
              <a:rPr lang="ru-RU" dirty="0" smtClean="0"/>
              <a:t> составляет от 5*10</a:t>
            </a:r>
            <a:r>
              <a:rPr lang="ru-RU" baseline="30000" dirty="0" smtClean="0"/>
              <a:t>2</a:t>
            </a:r>
            <a:r>
              <a:rPr lang="ru-RU" dirty="0" smtClean="0"/>
              <a:t> до 5*10</a:t>
            </a:r>
            <a:r>
              <a:rPr lang="ru-RU" baseline="30000" dirty="0" smtClean="0"/>
              <a:t>3</a:t>
            </a:r>
            <a:r>
              <a:rPr lang="ru-RU" dirty="0" smtClean="0"/>
              <a:t> фотонов/(см</a:t>
            </a:r>
            <a:r>
              <a:rPr lang="ru-RU" baseline="30000" dirty="0" smtClean="0"/>
              <a:t>2</a:t>
            </a:r>
            <a:r>
              <a:rPr lang="ru-RU" dirty="0" smtClean="0"/>
              <a:t>*с). Учитывая полученную оценку эффективной площади ПИНГ-П и то, что КА «</a:t>
            </a:r>
            <a:r>
              <a:rPr lang="ru-RU" dirty="0" err="1" smtClean="0"/>
              <a:t>Интергелио-Зонд</a:t>
            </a:r>
            <a:r>
              <a:rPr lang="ru-RU" dirty="0" smtClean="0"/>
              <a:t>» будет находиться от Солнца на расстояниях меньше 1</a:t>
            </a:r>
            <a:r>
              <a:rPr lang="en-US" dirty="0" smtClean="0"/>
              <a:t>AU</a:t>
            </a:r>
            <a:r>
              <a:rPr lang="ru-RU" dirty="0" smtClean="0"/>
              <a:t>, можно заключить, что для таких вспышек статистика достаточная для определения поляризации с точностью 1% будет набираться за несколько секунд.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67544" y="620688"/>
            <a:ext cx="3744416" cy="5040560"/>
            <a:chOff x="179512" y="548680"/>
            <a:chExt cx="3744416" cy="5040560"/>
          </a:xfrm>
        </p:grpSpPr>
        <p:sp>
          <p:nvSpPr>
            <p:cNvPr id="68" name="Стрелка вниз 67"/>
            <p:cNvSpPr/>
            <p:nvPr/>
          </p:nvSpPr>
          <p:spPr>
            <a:xfrm>
              <a:off x="1835696" y="1556792"/>
              <a:ext cx="45719" cy="20162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9512" y="3573016"/>
              <a:ext cx="3744416" cy="201622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043608" y="548680"/>
              <a:ext cx="1656184" cy="100811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Источник ускоренных частиц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9" name="Содержимое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162880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Электронный пучок</a:t>
            </a:r>
            <a:endParaRPr lang="ru-RU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915980" y="1556792"/>
            <a:ext cx="422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Исходный модельный спектр в источнике, как правило, берется в виде:</a:t>
            </a:r>
            <a:endParaRPr lang="ru-RU" sz="2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0" y="1988840"/>
            <a:ext cx="2267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Модификация углового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распределения неоднородным  магнитным полем и резонансным рассеянием в арке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292080" y="26369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dN(T</a:t>
            </a:r>
            <a:r>
              <a:rPr lang="en-US" baseline="-25000" dirty="0" smtClean="0"/>
              <a:t>e</a:t>
            </a:r>
            <a:r>
              <a:rPr lang="en-US" dirty="0" smtClean="0"/>
              <a:t>)/</a:t>
            </a:r>
            <a:r>
              <a:rPr lang="en-US" dirty="0" smtClean="0">
                <a:latin typeface="Cambria"/>
              </a:rPr>
              <a:t>dT</a:t>
            </a:r>
            <a:r>
              <a:rPr lang="en-US" baseline="-25000" dirty="0" smtClean="0">
                <a:latin typeface="Cambria"/>
              </a:rPr>
              <a:t>e</a:t>
            </a:r>
            <a:r>
              <a:rPr lang="en-US" dirty="0" smtClean="0"/>
              <a:t> = N</a:t>
            </a:r>
            <a:r>
              <a:rPr lang="en-US" baseline="-25000" dirty="0" smtClean="0"/>
              <a:t>0</a:t>
            </a:r>
            <a:r>
              <a:rPr lang="en-US" dirty="0" smtClean="0"/>
              <a:t> T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>
                <a:latin typeface="Cambria"/>
              </a:rPr>
              <a:t>γ</a:t>
            </a:r>
            <a:r>
              <a:rPr lang="ru-RU" baseline="30000" dirty="0" smtClean="0">
                <a:latin typeface="Cambria"/>
              </a:rPr>
              <a:t> </a:t>
            </a:r>
            <a:r>
              <a:rPr lang="ru-RU" dirty="0" smtClean="0">
                <a:latin typeface="Cambria"/>
              </a:rPr>
              <a:t> ,</a:t>
            </a:r>
            <a:endParaRPr lang="ru-RU" baseline="-25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47864" y="2606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Надежное определение энергетического и углового распределений непосредственно в ускорительном механизме остается важной проблемой вспышечной активности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321297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где  </a:t>
            </a:r>
            <a:r>
              <a:rPr lang="en-US" sz="2000" dirty="0" smtClean="0">
                <a:cs typeface="Calibri" pitchFamily="34" charset="0"/>
              </a:rPr>
              <a:t>T</a:t>
            </a:r>
            <a:r>
              <a:rPr lang="en-US" sz="2000" baseline="-25000" dirty="0" smtClean="0">
                <a:cs typeface="Calibri" pitchFamily="34" charset="0"/>
              </a:rPr>
              <a:t>e</a:t>
            </a:r>
            <a:r>
              <a:rPr lang="ru-RU" sz="2000" dirty="0" smtClean="0">
                <a:cs typeface="Calibri" pitchFamily="34" charset="0"/>
              </a:rPr>
              <a:t> – кинетическая энергия частиц </a:t>
            </a:r>
            <a:endParaRPr lang="ru-RU" sz="2000" dirty="0"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55976" y="1124744"/>
            <a:ext cx="5114392" cy="41065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Эффективность детекторов ПИНГ-ПИРС</a:t>
            </a:r>
            <a:endParaRPr lang="ru-RU" sz="3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932040" cy="3654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993" y="836712"/>
            <a:ext cx="4279007" cy="404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71600" y="4941168"/>
            <a:ext cx="3323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Характеристики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SDD</a:t>
            </a:r>
            <a:r>
              <a:rPr lang="ru-RU" b="1" dirty="0" smtClean="0">
                <a:solidFill>
                  <a:srgbClr val="000000"/>
                </a:solidFill>
                <a:latin typeface="Calibri" pitchFamily="34" charset="0"/>
              </a:rPr>
              <a:t>-детектора</a:t>
            </a:r>
            <a:endParaRPr lang="ru-RU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93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Что является наилучшим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детектором для мягкого рентгена?</a:t>
            </a:r>
            <a:endParaRPr lang="ru-RU" sz="2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28625" y="1285875"/>
            <a:ext cx="82296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Calibri" pitchFamily="34" charset="0"/>
              </a:rPr>
              <a:t>Зависимость энергетического разрешения различных детекторов в зависимости от времени формирования.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1000125"/>
            <a:ext cx="7421562" cy="4357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9600" cy="87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Результаты тестирования прототипа детектора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LaBr</a:t>
            </a:r>
            <a:r>
              <a:rPr lang="en-US" sz="240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(Ce)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1563" y="1071563"/>
            <a:ext cx="7042150" cy="4929187"/>
            <a:chOff x="675" y="675"/>
            <a:chExt cx="4436" cy="3105"/>
          </a:xfrm>
        </p:grpSpPr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5" y="675"/>
              <a:ext cx="4437" cy="3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5605" name="Text Box 4"/>
            <p:cNvSpPr txBox="1">
              <a:spLocks noChangeArrowheads="1"/>
            </p:cNvSpPr>
            <p:nvPr/>
          </p:nvSpPr>
          <p:spPr bwMode="auto">
            <a:xfrm>
              <a:off x="675" y="675"/>
              <a:ext cx="4437" cy="31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Свойства детектора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LaBr</a:t>
            </a:r>
            <a:r>
              <a:rPr lang="en-US" sz="2400" b="1" baseline="-25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(Ce)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00125" y="4919663"/>
            <a:ext cx="7715250" cy="115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Недостатками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кристалла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являются высокая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гигроскопичность и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значительная собственная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</a:rPr>
              <a:t>примесная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 активность (см.рис). Стоимость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сборки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(кристалл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Ø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38х38 </a:t>
            </a:r>
            <a:r>
              <a:rPr lang="ru-RU" sz="1600" dirty="0" err="1" smtClean="0">
                <a:solidFill>
                  <a:srgbClr val="000000"/>
                </a:solidFill>
                <a:latin typeface="Calibri" pitchFamily="34" charset="0"/>
              </a:rPr>
              <a:t>мм-ФЭУ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),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изготавливаемых компанией 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Canberra 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Industries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составляет 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в настоящее время около 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30 000 долларов</a:t>
            </a:r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</a:rPr>
              <a:t>.. </a:t>
            </a: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3648" y="836712"/>
            <a:ext cx="6142038" cy="4284663"/>
            <a:chOff x="920" y="426"/>
            <a:chExt cx="3869" cy="2699"/>
          </a:xfrm>
        </p:grpSpPr>
        <p:pic>
          <p:nvPicPr>
            <p:cNvPr id="3277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0" y="426"/>
              <a:ext cx="3870" cy="2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774" name="Text Box 5"/>
            <p:cNvSpPr txBox="1">
              <a:spLocks noChangeArrowheads="1"/>
            </p:cNvSpPr>
            <p:nvPr/>
          </p:nvSpPr>
          <p:spPr bwMode="auto">
            <a:xfrm>
              <a:off x="920" y="426"/>
              <a:ext cx="3870" cy="27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153988"/>
            <a:ext cx="8229600" cy="82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 smtClean="0">
                <a:solidFill>
                  <a:srgbClr val="000000"/>
                </a:solidFill>
                <a:latin typeface="Calibri" pitchFamily="34" charset="0"/>
              </a:rPr>
              <a:t>Гамма-линии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 от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Солнца в диапазоне </a:t>
            </a: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</a:rPr>
              <a:t>300-2500 </a:t>
            </a:r>
            <a:r>
              <a:rPr lang="ru-RU" sz="2400" b="1" dirty="0">
                <a:solidFill>
                  <a:srgbClr val="000000"/>
                </a:solidFill>
                <a:latin typeface="Calibri" pitchFamily="34" charset="0"/>
              </a:rPr>
              <a:t>кэВ</a:t>
            </a:r>
          </a:p>
        </p:txBody>
      </p:sp>
      <p:graphicFrame>
        <p:nvGraphicFramePr>
          <p:cNvPr id="25602" name="Group 2"/>
          <p:cNvGraphicFramePr>
            <a:graphicFrameLocks noGrp="1"/>
          </p:cNvGraphicFramePr>
          <p:nvPr/>
        </p:nvGraphicFramePr>
        <p:xfrm>
          <a:off x="336550" y="1277938"/>
          <a:ext cx="8216900" cy="4381505"/>
        </p:xfrm>
        <a:graphic>
          <a:graphicData uri="http://schemas.openxmlformats.org/drawingml/2006/table">
            <a:tbl>
              <a:tblPr/>
              <a:tblGrid>
                <a:gridCol w="2000250"/>
                <a:gridCol w="2144713"/>
                <a:gridCol w="1382712"/>
                <a:gridCol w="2689225"/>
              </a:tblGrid>
              <a:tr h="6270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Энергия, МэВ</a:t>
                      </a:r>
                    </a:p>
                  </a:txBody>
                  <a:tcPr marL="68760" marR="68760" marT="29484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Ширина линии, кэВ</a:t>
                      </a:r>
                    </a:p>
                  </a:txBody>
                  <a:tcPr marL="68760" marR="68760" marT="29484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Флюенс, фот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см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Calibri" pitchFamily="34" charset="0"/>
                        </a:rPr>
                        <a:t>Идентификация линии, Е, МэВ</a:t>
                      </a:r>
                    </a:p>
                  </a:txBody>
                  <a:tcPr marL="68760" marR="68760" marT="29484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0.339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9,2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0,429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0,478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9,5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0,452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19,0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Be, 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 (0,429; 0,478)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0,51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196,9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аннигиляция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0,84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17,3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0,93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Fe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69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25,5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Mg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1,63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75,3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Ne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1,7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78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30,4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2,22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2,5 (естеств. ширина -  0,1 кэВ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298,7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Захват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 H </a:t>
                      </a:r>
                    </a:p>
                  </a:txBody>
                  <a:tcPr marL="68760" marR="68760" marT="9072" marB="0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Характеристики блока ПИНГ-П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357188" y="857250"/>
            <a:ext cx="822960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блока ПИНГ-П: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Габаритные размеры 320х320х300 мм.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Масса, не более 10кг.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Энергопотребление, не более 10 Вт.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температура 0</a:t>
            </a:r>
            <a:r>
              <a:rPr lang="ru-RU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- 50</a:t>
            </a:r>
            <a:r>
              <a:rPr lang="ru-RU" sz="2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Измерение поляризации рентгеновского излучения в диапазоне 30-150 кэВ.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5699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/>
              <a:t>Информационные характеристики (ПИНГ-М)</a:t>
            </a:r>
            <a:endParaRPr lang="ru-RU" sz="2400" b="1" dirty="0"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93305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Предполагаемый минимальный информационный поток (отсутствие вспышек) составит: без сжатия – около 37 Мбайт/сутки, со сжатием около 20 Мбайт/сутки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Предполагаемый максимальный объем (10 вспышек по 10 мин) составит: без сжатия – около 56 Мбайт/сутки со сжатием – около 30 Мбайт/сутки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67544" y="620688"/>
            <a:ext cx="3744416" cy="5040560"/>
            <a:chOff x="179512" y="548680"/>
            <a:chExt cx="3744416" cy="5040560"/>
          </a:xfrm>
        </p:grpSpPr>
        <p:sp>
          <p:nvSpPr>
            <p:cNvPr id="68" name="Стрелка вниз 67"/>
            <p:cNvSpPr/>
            <p:nvPr/>
          </p:nvSpPr>
          <p:spPr>
            <a:xfrm>
              <a:off x="1835696" y="1556792"/>
              <a:ext cx="45719" cy="20162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9512" y="3573016"/>
              <a:ext cx="3744416" cy="201622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043608" y="548680"/>
              <a:ext cx="1656184" cy="100811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Источник ускоренных частиц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1547664" y="3645024"/>
            <a:ext cx="1113317" cy="2038005"/>
            <a:chOff x="5004048" y="2996952"/>
            <a:chExt cx="1113317" cy="2038005"/>
          </a:xfrm>
        </p:grpSpPr>
        <p:sp>
          <p:nvSpPr>
            <p:cNvPr id="60" name="Полилиния 59"/>
            <p:cNvSpPr/>
            <p:nvPr/>
          </p:nvSpPr>
          <p:spPr>
            <a:xfrm>
              <a:off x="5004048" y="2996952"/>
              <a:ext cx="591520" cy="1657027"/>
            </a:xfrm>
            <a:custGeom>
              <a:avLst/>
              <a:gdLst>
                <a:gd name="connsiteX0" fmla="*/ 583770 w 591520"/>
                <a:gd name="connsiteY0" fmla="*/ 0 h 1657027"/>
                <a:gd name="connsiteX1" fmla="*/ 506279 w 591520"/>
                <a:gd name="connsiteY1" fmla="*/ 906651 h 1657027"/>
                <a:gd name="connsiteX2" fmla="*/ 72326 w 591520"/>
                <a:gd name="connsiteY2" fmla="*/ 1534332 h 1657027"/>
                <a:gd name="connsiteX3" fmla="*/ 72326 w 591520"/>
                <a:gd name="connsiteY3" fmla="*/ 1642820 h 165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0" h="1657027">
                  <a:moveTo>
                    <a:pt x="583770" y="0"/>
                  </a:moveTo>
                  <a:cubicBezTo>
                    <a:pt x="587645" y="325464"/>
                    <a:pt x="591520" y="650929"/>
                    <a:pt x="506279" y="906651"/>
                  </a:cubicBezTo>
                  <a:cubicBezTo>
                    <a:pt x="421038" y="1162373"/>
                    <a:pt x="144652" y="1411637"/>
                    <a:pt x="72326" y="1534332"/>
                  </a:cubicBezTo>
                  <a:cubicBezTo>
                    <a:pt x="0" y="1657027"/>
                    <a:pt x="36163" y="1649923"/>
                    <a:pt x="72326" y="1642820"/>
                  </a:cubicBezTo>
                </a:path>
              </a:pathLst>
            </a:cu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" name="Группа 22"/>
            <p:cNvGrpSpPr/>
            <p:nvPr/>
          </p:nvGrpSpPr>
          <p:grpSpPr>
            <a:xfrm>
              <a:off x="5292080" y="2996952"/>
              <a:ext cx="825285" cy="2038005"/>
              <a:chOff x="3998563" y="3138407"/>
              <a:chExt cx="825285" cy="2038005"/>
            </a:xfrm>
          </p:grpSpPr>
          <p:sp>
            <p:nvSpPr>
              <p:cNvPr id="62" name="Полилиния 61"/>
              <p:cNvSpPr/>
              <p:nvPr/>
            </p:nvSpPr>
            <p:spPr>
              <a:xfrm>
                <a:off x="4139952" y="3140968"/>
                <a:ext cx="289302" cy="2035444"/>
              </a:xfrm>
              <a:custGeom>
                <a:avLst/>
                <a:gdLst>
                  <a:gd name="connsiteX0" fmla="*/ 135611 w 289302"/>
                  <a:gd name="connsiteY0" fmla="*/ 0 h 2035444"/>
                  <a:gd name="connsiteX1" fmla="*/ 11624 w 289302"/>
                  <a:gd name="connsiteY1" fmla="*/ 565688 h 2035444"/>
                  <a:gd name="connsiteX2" fmla="*/ 205353 w 289302"/>
                  <a:gd name="connsiteY2" fmla="*/ 1015139 h 2035444"/>
                  <a:gd name="connsiteX3" fmla="*/ 267346 w 289302"/>
                  <a:gd name="connsiteY3" fmla="*/ 1387098 h 2035444"/>
                  <a:gd name="connsiteX4" fmla="*/ 73617 w 289302"/>
                  <a:gd name="connsiteY4" fmla="*/ 1782305 h 2035444"/>
                  <a:gd name="connsiteX5" fmla="*/ 65868 w 289302"/>
                  <a:gd name="connsiteY5" fmla="*/ 1790054 h 2035444"/>
                  <a:gd name="connsiteX6" fmla="*/ 42621 w 289302"/>
                  <a:gd name="connsiteY6" fmla="*/ 1999281 h 2035444"/>
                  <a:gd name="connsiteX7" fmla="*/ 58119 w 289302"/>
                  <a:gd name="connsiteY7" fmla="*/ 2007030 h 2035444"/>
                  <a:gd name="connsiteX8" fmla="*/ 50370 w 289302"/>
                  <a:gd name="connsiteY8" fmla="*/ 1991532 h 203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02" h="2035444">
                    <a:moveTo>
                      <a:pt x="135611" y="0"/>
                    </a:moveTo>
                    <a:cubicBezTo>
                      <a:pt x="67805" y="198249"/>
                      <a:pt x="0" y="396498"/>
                      <a:pt x="11624" y="565688"/>
                    </a:cubicBezTo>
                    <a:cubicBezTo>
                      <a:pt x="23248" y="734878"/>
                      <a:pt x="162733" y="878237"/>
                      <a:pt x="205353" y="1015139"/>
                    </a:cubicBezTo>
                    <a:cubicBezTo>
                      <a:pt x="247973" y="1152041"/>
                      <a:pt x="289302" y="1259237"/>
                      <a:pt x="267346" y="1387098"/>
                    </a:cubicBezTo>
                    <a:cubicBezTo>
                      <a:pt x="245390" y="1514959"/>
                      <a:pt x="107197" y="1715146"/>
                      <a:pt x="73617" y="1782305"/>
                    </a:cubicBezTo>
                    <a:cubicBezTo>
                      <a:pt x="40037" y="1849464"/>
                      <a:pt x="71034" y="1753891"/>
                      <a:pt x="65868" y="1790054"/>
                    </a:cubicBezTo>
                    <a:cubicBezTo>
                      <a:pt x="60702" y="1826217"/>
                      <a:pt x="43913" y="1963118"/>
                      <a:pt x="42621" y="1999281"/>
                    </a:cubicBezTo>
                    <a:cubicBezTo>
                      <a:pt x="41330" y="2035444"/>
                      <a:pt x="56828" y="2008321"/>
                      <a:pt x="58119" y="2007030"/>
                    </a:cubicBezTo>
                    <a:cubicBezTo>
                      <a:pt x="59410" y="2005739"/>
                      <a:pt x="54890" y="1998635"/>
                      <a:pt x="50370" y="1991532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4316278" y="3161654"/>
                <a:ext cx="417162" cy="1890793"/>
              </a:xfrm>
              <a:custGeom>
                <a:avLst/>
                <a:gdLst>
                  <a:gd name="connsiteX0" fmla="*/ 0 w 417162"/>
                  <a:gd name="connsiteY0" fmla="*/ 0 h 1890793"/>
                  <a:gd name="connsiteX1" fmla="*/ 38746 w 417162"/>
                  <a:gd name="connsiteY1" fmla="*/ 619932 h 1890793"/>
                  <a:gd name="connsiteX2" fmla="*/ 170481 w 417162"/>
                  <a:gd name="connsiteY2" fmla="*/ 852407 h 1890793"/>
                  <a:gd name="connsiteX3" fmla="*/ 139485 w 417162"/>
                  <a:gd name="connsiteY3" fmla="*/ 1131377 h 1890793"/>
                  <a:gd name="connsiteX4" fmla="*/ 379708 w 417162"/>
                  <a:gd name="connsiteY4" fmla="*/ 1790054 h 1890793"/>
                  <a:gd name="connsiteX5" fmla="*/ 364210 w 417162"/>
                  <a:gd name="connsiteY5" fmla="*/ 1735810 h 189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2" h="1890793">
                    <a:moveTo>
                      <a:pt x="0" y="0"/>
                    </a:moveTo>
                    <a:cubicBezTo>
                      <a:pt x="5166" y="238932"/>
                      <a:pt x="10332" y="477864"/>
                      <a:pt x="38746" y="619932"/>
                    </a:cubicBezTo>
                    <a:cubicBezTo>
                      <a:pt x="67160" y="762000"/>
                      <a:pt x="153691" y="767166"/>
                      <a:pt x="170481" y="852407"/>
                    </a:cubicBezTo>
                    <a:cubicBezTo>
                      <a:pt x="187271" y="937648"/>
                      <a:pt x="104614" y="975103"/>
                      <a:pt x="139485" y="1131377"/>
                    </a:cubicBezTo>
                    <a:cubicBezTo>
                      <a:pt x="174356" y="1287651"/>
                      <a:pt x="342254" y="1689315"/>
                      <a:pt x="379708" y="1790054"/>
                    </a:cubicBezTo>
                    <a:cubicBezTo>
                      <a:pt x="417162" y="1890793"/>
                      <a:pt x="390686" y="1813301"/>
                      <a:pt x="364210" y="1735810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4110925" y="3161654"/>
                <a:ext cx="213102" cy="1673817"/>
              </a:xfrm>
              <a:custGeom>
                <a:avLst/>
                <a:gdLst>
                  <a:gd name="connsiteX0" fmla="*/ 213102 w 213102"/>
                  <a:gd name="connsiteY0" fmla="*/ 0 h 1673817"/>
                  <a:gd name="connsiteX1" fmla="*/ 189855 w 213102"/>
                  <a:gd name="connsiteY1" fmla="*/ 1309607 h 1673817"/>
                  <a:gd name="connsiteX2" fmla="*/ 89116 w 213102"/>
                  <a:gd name="connsiteY2" fmla="*/ 1642821 h 1673817"/>
                  <a:gd name="connsiteX3" fmla="*/ 89116 w 213102"/>
                  <a:gd name="connsiteY3" fmla="*/ 1642821 h 1673817"/>
                  <a:gd name="connsiteX4" fmla="*/ 11624 w 213102"/>
                  <a:gd name="connsiteY4" fmla="*/ 1596326 h 1673817"/>
                  <a:gd name="connsiteX5" fmla="*/ 19373 w 213102"/>
                  <a:gd name="connsiteY5" fmla="*/ 1673817 h 167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02" h="1673817">
                    <a:moveTo>
                      <a:pt x="213102" y="0"/>
                    </a:moveTo>
                    <a:cubicBezTo>
                      <a:pt x="211810" y="517902"/>
                      <a:pt x="210519" y="1035804"/>
                      <a:pt x="189855" y="1309607"/>
                    </a:cubicBezTo>
                    <a:cubicBezTo>
                      <a:pt x="169191" y="1583410"/>
                      <a:pt x="89116" y="1642821"/>
                      <a:pt x="89116" y="1642821"/>
                    </a:cubicBezTo>
                    <a:lnTo>
                      <a:pt x="89116" y="1642821"/>
                    </a:lnTo>
                    <a:cubicBezTo>
                      <a:pt x="76201" y="1635072"/>
                      <a:pt x="23248" y="1591160"/>
                      <a:pt x="11624" y="1596326"/>
                    </a:cubicBezTo>
                    <a:cubicBezTo>
                      <a:pt x="0" y="1601492"/>
                      <a:pt x="9686" y="1637654"/>
                      <a:pt x="19373" y="1673817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4207790" y="3138407"/>
                <a:ext cx="581186" cy="1797803"/>
              </a:xfrm>
              <a:custGeom>
                <a:avLst/>
                <a:gdLst>
                  <a:gd name="connsiteX0" fmla="*/ 116237 w 581186"/>
                  <a:gd name="connsiteY0" fmla="*/ 0 h 1797803"/>
                  <a:gd name="connsiteX1" fmla="*/ 77491 w 581186"/>
                  <a:gd name="connsiteY1" fmla="*/ 891152 h 1797803"/>
                  <a:gd name="connsiteX2" fmla="*/ 581186 w 581186"/>
                  <a:gd name="connsiteY2" fmla="*/ 1797803 h 1797803"/>
                  <a:gd name="connsiteX3" fmla="*/ 581186 w 581186"/>
                  <a:gd name="connsiteY3" fmla="*/ 1797803 h 179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186" h="1797803">
                    <a:moveTo>
                      <a:pt x="116237" y="0"/>
                    </a:moveTo>
                    <a:cubicBezTo>
                      <a:pt x="58118" y="295759"/>
                      <a:pt x="0" y="591518"/>
                      <a:pt x="77491" y="891152"/>
                    </a:cubicBezTo>
                    <a:cubicBezTo>
                      <a:pt x="154982" y="1190786"/>
                      <a:pt x="581186" y="1797803"/>
                      <a:pt x="581186" y="1797803"/>
                    </a:cubicBezTo>
                    <a:lnTo>
                      <a:pt x="581186" y="1797803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98563" y="3169403"/>
                <a:ext cx="334505" cy="1558872"/>
              </a:xfrm>
              <a:custGeom>
                <a:avLst/>
                <a:gdLst>
                  <a:gd name="connsiteX0" fmla="*/ 294468 w 334505"/>
                  <a:gd name="connsiteY0" fmla="*/ 0 h 1558872"/>
                  <a:gd name="connsiteX1" fmla="*/ 294468 w 334505"/>
                  <a:gd name="connsiteY1" fmla="*/ 712922 h 1558872"/>
                  <a:gd name="connsiteX2" fmla="*/ 54244 w 334505"/>
                  <a:gd name="connsiteY2" fmla="*/ 1449092 h 1558872"/>
                  <a:gd name="connsiteX3" fmla="*/ 0 w 334505"/>
                  <a:gd name="connsiteY3" fmla="*/ 1371600 h 1558872"/>
                  <a:gd name="connsiteX4" fmla="*/ 0 w 334505"/>
                  <a:gd name="connsiteY4" fmla="*/ 1371600 h 155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05" h="1558872">
                    <a:moveTo>
                      <a:pt x="294468" y="0"/>
                    </a:moveTo>
                    <a:cubicBezTo>
                      <a:pt x="314486" y="235703"/>
                      <a:pt x="334505" y="471407"/>
                      <a:pt x="294468" y="712922"/>
                    </a:cubicBezTo>
                    <a:cubicBezTo>
                      <a:pt x="254431" y="954437"/>
                      <a:pt x="103322" y="1339312"/>
                      <a:pt x="54244" y="1449092"/>
                    </a:cubicBezTo>
                    <a:cubicBezTo>
                      <a:pt x="5166" y="1558872"/>
                      <a:pt x="0" y="1371600"/>
                      <a:pt x="0" y="1371600"/>
                    </a:cubicBezTo>
                    <a:lnTo>
                      <a:pt x="0" y="1371600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4227163" y="3153905"/>
                <a:ext cx="596685" cy="1862380"/>
              </a:xfrm>
              <a:custGeom>
                <a:avLst/>
                <a:gdLst>
                  <a:gd name="connsiteX0" fmla="*/ 73617 w 596685"/>
                  <a:gd name="connsiteY0" fmla="*/ 0 h 1862380"/>
                  <a:gd name="connsiteX1" fmla="*/ 65868 w 596685"/>
                  <a:gd name="connsiteY1" fmla="*/ 767166 h 1862380"/>
                  <a:gd name="connsiteX2" fmla="*/ 468823 w 596685"/>
                  <a:gd name="connsiteY2" fmla="*/ 1379349 h 1862380"/>
                  <a:gd name="connsiteX3" fmla="*/ 577312 w 596685"/>
                  <a:gd name="connsiteY3" fmla="*/ 1782305 h 1862380"/>
                  <a:gd name="connsiteX4" fmla="*/ 585061 w 596685"/>
                  <a:gd name="connsiteY4" fmla="*/ 1859797 h 1862380"/>
                  <a:gd name="connsiteX5" fmla="*/ 585061 w 596685"/>
                  <a:gd name="connsiteY5" fmla="*/ 1859797 h 1862380"/>
                  <a:gd name="connsiteX6" fmla="*/ 585061 w 596685"/>
                  <a:gd name="connsiteY6" fmla="*/ 1859797 h 186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685" h="1862380">
                    <a:moveTo>
                      <a:pt x="73617" y="0"/>
                    </a:moveTo>
                    <a:cubicBezTo>
                      <a:pt x="36808" y="268637"/>
                      <a:pt x="0" y="537274"/>
                      <a:pt x="65868" y="767166"/>
                    </a:cubicBezTo>
                    <a:cubicBezTo>
                      <a:pt x="131736" y="997058"/>
                      <a:pt x="383582" y="1210159"/>
                      <a:pt x="468823" y="1379349"/>
                    </a:cubicBezTo>
                    <a:cubicBezTo>
                      <a:pt x="554064" y="1548539"/>
                      <a:pt x="557939" y="1702230"/>
                      <a:pt x="577312" y="1782305"/>
                    </a:cubicBezTo>
                    <a:cubicBezTo>
                      <a:pt x="596685" y="1862380"/>
                      <a:pt x="585061" y="1859797"/>
                      <a:pt x="585061" y="1859797"/>
                    </a:cubicBezTo>
                    <a:lnTo>
                      <a:pt x="585061" y="1859797"/>
                    </a:lnTo>
                    <a:lnTo>
                      <a:pt x="585061" y="1859797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9" name="Содержимое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162880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  <a:cs typeface="Arial" pitchFamily="34" charset="0"/>
              </a:rPr>
              <a:t>Электронный пучок</a:t>
            </a:r>
            <a:endParaRPr lang="ru-RU" dirty="0"/>
          </a:p>
        </p:txBody>
      </p:sp>
      <p:sp>
        <p:nvSpPr>
          <p:cNvPr id="135" name="TextBox 134"/>
          <p:cNvSpPr txBox="1"/>
          <p:nvPr/>
        </p:nvSpPr>
        <p:spPr>
          <a:xfrm>
            <a:off x="107504" y="3429000"/>
            <a:ext cx="1152128" cy="830997"/>
          </a:xfrm>
          <a:prstGeom prst="rect">
            <a:avLst/>
          </a:prstGeom>
          <a:solidFill>
            <a:srgbClr val="BEFB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Модель толстой мишени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915980" y="1556792"/>
            <a:ext cx="4228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Исходный модельный спектр в источнике как правило берется в виде:</a:t>
            </a:r>
            <a:endParaRPr lang="ru-RU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292080" y="26369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dN(T</a:t>
            </a:r>
            <a:r>
              <a:rPr lang="en-US" baseline="-25000" dirty="0" smtClean="0"/>
              <a:t>e</a:t>
            </a:r>
            <a:r>
              <a:rPr lang="en-US" dirty="0" smtClean="0"/>
              <a:t>)/</a:t>
            </a:r>
            <a:r>
              <a:rPr lang="en-US" dirty="0" smtClean="0">
                <a:latin typeface="Cambria"/>
              </a:rPr>
              <a:t>dT</a:t>
            </a:r>
            <a:r>
              <a:rPr lang="en-US" baseline="-25000" dirty="0" smtClean="0">
                <a:latin typeface="Cambria"/>
              </a:rPr>
              <a:t>e</a:t>
            </a:r>
            <a:r>
              <a:rPr lang="en-US" dirty="0" smtClean="0"/>
              <a:t> = N</a:t>
            </a:r>
            <a:r>
              <a:rPr lang="en-US" baseline="-25000" dirty="0" smtClean="0"/>
              <a:t>0</a:t>
            </a:r>
            <a:r>
              <a:rPr lang="en-US" dirty="0" smtClean="0"/>
              <a:t> T</a:t>
            </a:r>
            <a:r>
              <a:rPr lang="en-US" baseline="-25000" dirty="0" smtClean="0"/>
              <a:t>e</a:t>
            </a:r>
            <a:r>
              <a:rPr lang="en-US" baseline="30000" dirty="0" smtClean="0"/>
              <a:t>-</a:t>
            </a:r>
            <a:r>
              <a:rPr lang="el-GR" baseline="30000" dirty="0" smtClean="0">
                <a:latin typeface="Cambria"/>
              </a:rPr>
              <a:t>γ</a:t>
            </a:r>
            <a:endParaRPr lang="ru-RU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4283968" y="3573016"/>
            <a:ext cx="3923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нерелятивистском приближении </a:t>
            </a:r>
          </a:p>
          <a:p>
            <a:r>
              <a:rPr lang="ru-RU" dirty="0" smtClean="0"/>
              <a:t>функция распределения имеет вид</a:t>
            </a:r>
            <a:endParaRPr lang="en-US" dirty="0" smtClean="0"/>
          </a:p>
        </p:txBody>
      </p:sp>
      <p:graphicFrame>
        <p:nvGraphicFramePr>
          <p:cNvPr id="51" name="Объект 5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2226" name="Формула" r:id="rId3" imgW="0" imgH="0" progId="Equation.3">
              <p:embed/>
            </p:oleObj>
          </a:graphicData>
        </a:graphic>
      </p:graphicFrame>
      <p:graphicFrame>
        <p:nvGraphicFramePr>
          <p:cNvPr id="52" name="Объект 5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2227" name="Формула" r:id="rId4" imgW="0" imgH="0" progId="Equation.3">
              <p:embed/>
            </p:oleObj>
          </a:graphicData>
        </a:graphic>
      </p:graphicFrame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4252913" y="4365104"/>
          <a:ext cx="4891087" cy="647700"/>
        </p:xfrm>
        <a:graphic>
          <a:graphicData uri="http://schemas.openxmlformats.org/presentationml/2006/ole">
            <p:oleObj spid="_x0000_s52228" name="Формула" r:id="rId5" imgW="3835080" imgH="457200" progId="Equation.3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355976" y="5229200"/>
            <a:ext cx="3027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где</a:t>
            </a:r>
            <a:r>
              <a:rPr lang="en-US" sz="1400" dirty="0" smtClean="0"/>
              <a:t> </a:t>
            </a:r>
            <a:r>
              <a:rPr lang="en-US" sz="1400" i="1" dirty="0" smtClean="0"/>
              <a:t>P</a:t>
            </a:r>
            <a:r>
              <a:rPr lang="en-US" sz="1400" i="1" baseline="-25000" dirty="0" smtClean="0"/>
              <a:t>l </a:t>
            </a:r>
            <a:r>
              <a:rPr lang="en-US" sz="1400" i="1" dirty="0" smtClean="0"/>
              <a:t>(nn</a:t>
            </a:r>
            <a:r>
              <a:rPr lang="en-US" sz="1400" i="1" baseline="-25000" dirty="0" smtClean="0"/>
              <a:t>0</a:t>
            </a:r>
            <a:r>
              <a:rPr lang="en-US" sz="1400" i="1" dirty="0" smtClean="0"/>
              <a:t>) </a:t>
            </a:r>
            <a:r>
              <a:rPr lang="en-US" sz="1400" dirty="0" smtClean="0"/>
              <a:t>– </a:t>
            </a:r>
            <a:r>
              <a:rPr lang="ru-RU" sz="1400" dirty="0" smtClean="0"/>
              <a:t>полиномы Лежандра</a:t>
            </a:r>
            <a:endParaRPr lang="ru-RU" sz="1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3347864" y="26064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Надежное определение энергетического и углового распределений непосредственно в ускорительном механизме остается важной проблемой вспышечной активности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1988840"/>
            <a:ext cx="2267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Модификация углового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распределения неоднородным  магнитным полем и резонансным рассеянием в арке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467544" y="620688"/>
            <a:ext cx="3744416" cy="5040560"/>
            <a:chOff x="179512" y="548680"/>
            <a:chExt cx="3744416" cy="5040560"/>
          </a:xfrm>
        </p:grpSpPr>
        <p:sp>
          <p:nvSpPr>
            <p:cNvPr id="68" name="Стрелка вниз 67"/>
            <p:cNvSpPr/>
            <p:nvPr/>
          </p:nvSpPr>
          <p:spPr>
            <a:xfrm>
              <a:off x="1835696" y="1556792"/>
              <a:ext cx="45719" cy="20162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79512" y="3573016"/>
              <a:ext cx="3744416" cy="2016224"/>
            </a:xfrm>
            <a:prstGeom prst="rect">
              <a:avLst/>
            </a:prstGeom>
            <a:gradFill>
              <a:gsLst>
                <a:gs pos="0">
                  <a:srgbClr val="FFC0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1043608" y="548680"/>
              <a:ext cx="1656184" cy="100811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</a:rPr>
                <a:t>Источник ускоренных частиц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1547664" y="3645024"/>
            <a:ext cx="1113317" cy="2038005"/>
            <a:chOff x="5004048" y="2996952"/>
            <a:chExt cx="1113317" cy="2038005"/>
          </a:xfrm>
        </p:grpSpPr>
        <p:sp>
          <p:nvSpPr>
            <p:cNvPr id="60" name="Полилиния 59"/>
            <p:cNvSpPr/>
            <p:nvPr/>
          </p:nvSpPr>
          <p:spPr>
            <a:xfrm>
              <a:off x="5004048" y="2996952"/>
              <a:ext cx="591520" cy="1657027"/>
            </a:xfrm>
            <a:custGeom>
              <a:avLst/>
              <a:gdLst>
                <a:gd name="connsiteX0" fmla="*/ 583770 w 591520"/>
                <a:gd name="connsiteY0" fmla="*/ 0 h 1657027"/>
                <a:gd name="connsiteX1" fmla="*/ 506279 w 591520"/>
                <a:gd name="connsiteY1" fmla="*/ 906651 h 1657027"/>
                <a:gd name="connsiteX2" fmla="*/ 72326 w 591520"/>
                <a:gd name="connsiteY2" fmla="*/ 1534332 h 1657027"/>
                <a:gd name="connsiteX3" fmla="*/ 72326 w 591520"/>
                <a:gd name="connsiteY3" fmla="*/ 1642820 h 165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520" h="1657027">
                  <a:moveTo>
                    <a:pt x="583770" y="0"/>
                  </a:moveTo>
                  <a:cubicBezTo>
                    <a:pt x="587645" y="325464"/>
                    <a:pt x="591520" y="650929"/>
                    <a:pt x="506279" y="906651"/>
                  </a:cubicBezTo>
                  <a:cubicBezTo>
                    <a:pt x="421038" y="1162373"/>
                    <a:pt x="144652" y="1411637"/>
                    <a:pt x="72326" y="1534332"/>
                  </a:cubicBezTo>
                  <a:cubicBezTo>
                    <a:pt x="0" y="1657027"/>
                    <a:pt x="36163" y="1649923"/>
                    <a:pt x="72326" y="1642820"/>
                  </a:cubicBezTo>
                </a:path>
              </a:pathLst>
            </a:cu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22"/>
            <p:cNvGrpSpPr/>
            <p:nvPr/>
          </p:nvGrpSpPr>
          <p:grpSpPr>
            <a:xfrm>
              <a:off x="5292080" y="2996952"/>
              <a:ext cx="825285" cy="2038005"/>
              <a:chOff x="3998563" y="3138407"/>
              <a:chExt cx="825285" cy="2038005"/>
            </a:xfrm>
          </p:grpSpPr>
          <p:sp>
            <p:nvSpPr>
              <p:cNvPr id="62" name="Полилиния 61"/>
              <p:cNvSpPr/>
              <p:nvPr/>
            </p:nvSpPr>
            <p:spPr>
              <a:xfrm>
                <a:off x="4139952" y="3140968"/>
                <a:ext cx="289302" cy="2035444"/>
              </a:xfrm>
              <a:custGeom>
                <a:avLst/>
                <a:gdLst>
                  <a:gd name="connsiteX0" fmla="*/ 135611 w 289302"/>
                  <a:gd name="connsiteY0" fmla="*/ 0 h 2035444"/>
                  <a:gd name="connsiteX1" fmla="*/ 11624 w 289302"/>
                  <a:gd name="connsiteY1" fmla="*/ 565688 h 2035444"/>
                  <a:gd name="connsiteX2" fmla="*/ 205353 w 289302"/>
                  <a:gd name="connsiteY2" fmla="*/ 1015139 h 2035444"/>
                  <a:gd name="connsiteX3" fmla="*/ 267346 w 289302"/>
                  <a:gd name="connsiteY3" fmla="*/ 1387098 h 2035444"/>
                  <a:gd name="connsiteX4" fmla="*/ 73617 w 289302"/>
                  <a:gd name="connsiteY4" fmla="*/ 1782305 h 2035444"/>
                  <a:gd name="connsiteX5" fmla="*/ 65868 w 289302"/>
                  <a:gd name="connsiteY5" fmla="*/ 1790054 h 2035444"/>
                  <a:gd name="connsiteX6" fmla="*/ 42621 w 289302"/>
                  <a:gd name="connsiteY6" fmla="*/ 1999281 h 2035444"/>
                  <a:gd name="connsiteX7" fmla="*/ 58119 w 289302"/>
                  <a:gd name="connsiteY7" fmla="*/ 2007030 h 2035444"/>
                  <a:gd name="connsiteX8" fmla="*/ 50370 w 289302"/>
                  <a:gd name="connsiteY8" fmla="*/ 1991532 h 2035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302" h="2035444">
                    <a:moveTo>
                      <a:pt x="135611" y="0"/>
                    </a:moveTo>
                    <a:cubicBezTo>
                      <a:pt x="67805" y="198249"/>
                      <a:pt x="0" y="396498"/>
                      <a:pt x="11624" y="565688"/>
                    </a:cubicBezTo>
                    <a:cubicBezTo>
                      <a:pt x="23248" y="734878"/>
                      <a:pt x="162733" y="878237"/>
                      <a:pt x="205353" y="1015139"/>
                    </a:cubicBezTo>
                    <a:cubicBezTo>
                      <a:pt x="247973" y="1152041"/>
                      <a:pt x="289302" y="1259237"/>
                      <a:pt x="267346" y="1387098"/>
                    </a:cubicBezTo>
                    <a:cubicBezTo>
                      <a:pt x="245390" y="1514959"/>
                      <a:pt x="107197" y="1715146"/>
                      <a:pt x="73617" y="1782305"/>
                    </a:cubicBezTo>
                    <a:cubicBezTo>
                      <a:pt x="40037" y="1849464"/>
                      <a:pt x="71034" y="1753891"/>
                      <a:pt x="65868" y="1790054"/>
                    </a:cubicBezTo>
                    <a:cubicBezTo>
                      <a:pt x="60702" y="1826217"/>
                      <a:pt x="43913" y="1963118"/>
                      <a:pt x="42621" y="1999281"/>
                    </a:cubicBezTo>
                    <a:cubicBezTo>
                      <a:pt x="41330" y="2035444"/>
                      <a:pt x="56828" y="2008321"/>
                      <a:pt x="58119" y="2007030"/>
                    </a:cubicBezTo>
                    <a:cubicBezTo>
                      <a:pt x="59410" y="2005739"/>
                      <a:pt x="54890" y="1998635"/>
                      <a:pt x="50370" y="1991532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4316278" y="3161654"/>
                <a:ext cx="417162" cy="1890793"/>
              </a:xfrm>
              <a:custGeom>
                <a:avLst/>
                <a:gdLst>
                  <a:gd name="connsiteX0" fmla="*/ 0 w 417162"/>
                  <a:gd name="connsiteY0" fmla="*/ 0 h 1890793"/>
                  <a:gd name="connsiteX1" fmla="*/ 38746 w 417162"/>
                  <a:gd name="connsiteY1" fmla="*/ 619932 h 1890793"/>
                  <a:gd name="connsiteX2" fmla="*/ 170481 w 417162"/>
                  <a:gd name="connsiteY2" fmla="*/ 852407 h 1890793"/>
                  <a:gd name="connsiteX3" fmla="*/ 139485 w 417162"/>
                  <a:gd name="connsiteY3" fmla="*/ 1131377 h 1890793"/>
                  <a:gd name="connsiteX4" fmla="*/ 379708 w 417162"/>
                  <a:gd name="connsiteY4" fmla="*/ 1790054 h 1890793"/>
                  <a:gd name="connsiteX5" fmla="*/ 364210 w 417162"/>
                  <a:gd name="connsiteY5" fmla="*/ 1735810 h 189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162" h="1890793">
                    <a:moveTo>
                      <a:pt x="0" y="0"/>
                    </a:moveTo>
                    <a:cubicBezTo>
                      <a:pt x="5166" y="238932"/>
                      <a:pt x="10332" y="477864"/>
                      <a:pt x="38746" y="619932"/>
                    </a:cubicBezTo>
                    <a:cubicBezTo>
                      <a:pt x="67160" y="762000"/>
                      <a:pt x="153691" y="767166"/>
                      <a:pt x="170481" y="852407"/>
                    </a:cubicBezTo>
                    <a:cubicBezTo>
                      <a:pt x="187271" y="937648"/>
                      <a:pt x="104614" y="975103"/>
                      <a:pt x="139485" y="1131377"/>
                    </a:cubicBezTo>
                    <a:cubicBezTo>
                      <a:pt x="174356" y="1287651"/>
                      <a:pt x="342254" y="1689315"/>
                      <a:pt x="379708" y="1790054"/>
                    </a:cubicBezTo>
                    <a:cubicBezTo>
                      <a:pt x="417162" y="1890793"/>
                      <a:pt x="390686" y="1813301"/>
                      <a:pt x="364210" y="1735810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4110925" y="3161654"/>
                <a:ext cx="213102" cy="1673817"/>
              </a:xfrm>
              <a:custGeom>
                <a:avLst/>
                <a:gdLst>
                  <a:gd name="connsiteX0" fmla="*/ 213102 w 213102"/>
                  <a:gd name="connsiteY0" fmla="*/ 0 h 1673817"/>
                  <a:gd name="connsiteX1" fmla="*/ 189855 w 213102"/>
                  <a:gd name="connsiteY1" fmla="*/ 1309607 h 1673817"/>
                  <a:gd name="connsiteX2" fmla="*/ 89116 w 213102"/>
                  <a:gd name="connsiteY2" fmla="*/ 1642821 h 1673817"/>
                  <a:gd name="connsiteX3" fmla="*/ 89116 w 213102"/>
                  <a:gd name="connsiteY3" fmla="*/ 1642821 h 1673817"/>
                  <a:gd name="connsiteX4" fmla="*/ 11624 w 213102"/>
                  <a:gd name="connsiteY4" fmla="*/ 1596326 h 1673817"/>
                  <a:gd name="connsiteX5" fmla="*/ 19373 w 213102"/>
                  <a:gd name="connsiteY5" fmla="*/ 1673817 h 167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102" h="1673817">
                    <a:moveTo>
                      <a:pt x="213102" y="0"/>
                    </a:moveTo>
                    <a:cubicBezTo>
                      <a:pt x="211810" y="517902"/>
                      <a:pt x="210519" y="1035804"/>
                      <a:pt x="189855" y="1309607"/>
                    </a:cubicBezTo>
                    <a:cubicBezTo>
                      <a:pt x="169191" y="1583410"/>
                      <a:pt x="89116" y="1642821"/>
                      <a:pt x="89116" y="1642821"/>
                    </a:cubicBezTo>
                    <a:lnTo>
                      <a:pt x="89116" y="1642821"/>
                    </a:lnTo>
                    <a:cubicBezTo>
                      <a:pt x="76201" y="1635072"/>
                      <a:pt x="23248" y="1591160"/>
                      <a:pt x="11624" y="1596326"/>
                    </a:cubicBezTo>
                    <a:cubicBezTo>
                      <a:pt x="0" y="1601492"/>
                      <a:pt x="9686" y="1637654"/>
                      <a:pt x="19373" y="1673817"/>
                    </a:cubicBez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Полилиния 64"/>
              <p:cNvSpPr/>
              <p:nvPr/>
            </p:nvSpPr>
            <p:spPr>
              <a:xfrm>
                <a:off x="4207790" y="3138407"/>
                <a:ext cx="581186" cy="1797803"/>
              </a:xfrm>
              <a:custGeom>
                <a:avLst/>
                <a:gdLst>
                  <a:gd name="connsiteX0" fmla="*/ 116237 w 581186"/>
                  <a:gd name="connsiteY0" fmla="*/ 0 h 1797803"/>
                  <a:gd name="connsiteX1" fmla="*/ 77491 w 581186"/>
                  <a:gd name="connsiteY1" fmla="*/ 891152 h 1797803"/>
                  <a:gd name="connsiteX2" fmla="*/ 581186 w 581186"/>
                  <a:gd name="connsiteY2" fmla="*/ 1797803 h 1797803"/>
                  <a:gd name="connsiteX3" fmla="*/ 581186 w 581186"/>
                  <a:gd name="connsiteY3" fmla="*/ 1797803 h 179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186" h="1797803">
                    <a:moveTo>
                      <a:pt x="116237" y="0"/>
                    </a:moveTo>
                    <a:cubicBezTo>
                      <a:pt x="58118" y="295759"/>
                      <a:pt x="0" y="591518"/>
                      <a:pt x="77491" y="891152"/>
                    </a:cubicBezTo>
                    <a:cubicBezTo>
                      <a:pt x="154982" y="1190786"/>
                      <a:pt x="581186" y="1797803"/>
                      <a:pt x="581186" y="1797803"/>
                    </a:cubicBezTo>
                    <a:lnTo>
                      <a:pt x="581186" y="1797803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олилиния 65"/>
              <p:cNvSpPr/>
              <p:nvPr/>
            </p:nvSpPr>
            <p:spPr>
              <a:xfrm>
                <a:off x="3998563" y="3169403"/>
                <a:ext cx="334505" cy="1558872"/>
              </a:xfrm>
              <a:custGeom>
                <a:avLst/>
                <a:gdLst>
                  <a:gd name="connsiteX0" fmla="*/ 294468 w 334505"/>
                  <a:gd name="connsiteY0" fmla="*/ 0 h 1558872"/>
                  <a:gd name="connsiteX1" fmla="*/ 294468 w 334505"/>
                  <a:gd name="connsiteY1" fmla="*/ 712922 h 1558872"/>
                  <a:gd name="connsiteX2" fmla="*/ 54244 w 334505"/>
                  <a:gd name="connsiteY2" fmla="*/ 1449092 h 1558872"/>
                  <a:gd name="connsiteX3" fmla="*/ 0 w 334505"/>
                  <a:gd name="connsiteY3" fmla="*/ 1371600 h 1558872"/>
                  <a:gd name="connsiteX4" fmla="*/ 0 w 334505"/>
                  <a:gd name="connsiteY4" fmla="*/ 1371600 h 155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05" h="1558872">
                    <a:moveTo>
                      <a:pt x="294468" y="0"/>
                    </a:moveTo>
                    <a:cubicBezTo>
                      <a:pt x="314486" y="235703"/>
                      <a:pt x="334505" y="471407"/>
                      <a:pt x="294468" y="712922"/>
                    </a:cubicBezTo>
                    <a:cubicBezTo>
                      <a:pt x="254431" y="954437"/>
                      <a:pt x="103322" y="1339312"/>
                      <a:pt x="54244" y="1449092"/>
                    </a:cubicBezTo>
                    <a:cubicBezTo>
                      <a:pt x="5166" y="1558872"/>
                      <a:pt x="0" y="1371600"/>
                      <a:pt x="0" y="1371600"/>
                    </a:cubicBezTo>
                    <a:lnTo>
                      <a:pt x="0" y="1371600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Полилиния 66"/>
              <p:cNvSpPr/>
              <p:nvPr/>
            </p:nvSpPr>
            <p:spPr>
              <a:xfrm>
                <a:off x="4227163" y="3153905"/>
                <a:ext cx="596685" cy="1862380"/>
              </a:xfrm>
              <a:custGeom>
                <a:avLst/>
                <a:gdLst>
                  <a:gd name="connsiteX0" fmla="*/ 73617 w 596685"/>
                  <a:gd name="connsiteY0" fmla="*/ 0 h 1862380"/>
                  <a:gd name="connsiteX1" fmla="*/ 65868 w 596685"/>
                  <a:gd name="connsiteY1" fmla="*/ 767166 h 1862380"/>
                  <a:gd name="connsiteX2" fmla="*/ 468823 w 596685"/>
                  <a:gd name="connsiteY2" fmla="*/ 1379349 h 1862380"/>
                  <a:gd name="connsiteX3" fmla="*/ 577312 w 596685"/>
                  <a:gd name="connsiteY3" fmla="*/ 1782305 h 1862380"/>
                  <a:gd name="connsiteX4" fmla="*/ 585061 w 596685"/>
                  <a:gd name="connsiteY4" fmla="*/ 1859797 h 1862380"/>
                  <a:gd name="connsiteX5" fmla="*/ 585061 w 596685"/>
                  <a:gd name="connsiteY5" fmla="*/ 1859797 h 1862380"/>
                  <a:gd name="connsiteX6" fmla="*/ 585061 w 596685"/>
                  <a:gd name="connsiteY6" fmla="*/ 1859797 h 1862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6685" h="1862380">
                    <a:moveTo>
                      <a:pt x="73617" y="0"/>
                    </a:moveTo>
                    <a:cubicBezTo>
                      <a:pt x="36808" y="268637"/>
                      <a:pt x="0" y="537274"/>
                      <a:pt x="65868" y="767166"/>
                    </a:cubicBezTo>
                    <a:cubicBezTo>
                      <a:pt x="131736" y="997058"/>
                      <a:pt x="383582" y="1210159"/>
                      <a:pt x="468823" y="1379349"/>
                    </a:cubicBezTo>
                    <a:cubicBezTo>
                      <a:pt x="554064" y="1548539"/>
                      <a:pt x="557939" y="1702230"/>
                      <a:pt x="577312" y="1782305"/>
                    </a:cubicBezTo>
                    <a:cubicBezTo>
                      <a:pt x="596685" y="1862380"/>
                      <a:pt x="585061" y="1859797"/>
                      <a:pt x="585061" y="1859797"/>
                    </a:cubicBezTo>
                    <a:lnTo>
                      <a:pt x="585061" y="1859797"/>
                    </a:lnTo>
                    <a:lnTo>
                      <a:pt x="585061" y="1859797"/>
                    </a:lnTo>
                  </a:path>
                </a:pathLst>
              </a:custGeom>
              <a:ln w="127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84" name="Прямая со стрелкой 83"/>
          <p:cNvCxnSpPr/>
          <p:nvPr/>
        </p:nvCxnSpPr>
        <p:spPr>
          <a:xfrm flipV="1">
            <a:off x="2123728" y="3501008"/>
            <a:ext cx="1800200" cy="10081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 flipH="1" flipV="1">
            <a:off x="2087724" y="2960948"/>
            <a:ext cx="1368152" cy="115212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 flipV="1">
            <a:off x="1907704" y="3140968"/>
            <a:ext cx="72008" cy="108012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16200000" flipH="1">
            <a:off x="1799692" y="4329100"/>
            <a:ext cx="1800200" cy="115212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одержимое 4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rot="5400000">
            <a:off x="611560" y="4293096"/>
            <a:ext cx="2016224" cy="100811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2195736" y="3068960"/>
            <a:ext cx="1728192" cy="720080"/>
          </a:xfrm>
          <a:prstGeom prst="straightConnector1">
            <a:avLst/>
          </a:prstGeom>
          <a:ln w="12700">
            <a:solidFill>
              <a:srgbClr val="F6109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rot="5400000">
            <a:off x="844352" y="4708376"/>
            <a:ext cx="2232248" cy="39357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rot="16200000" flipH="1">
            <a:off x="2087724" y="3825044"/>
            <a:ext cx="2016224" cy="19442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6200000" flipH="1">
            <a:off x="2051720" y="4077072"/>
            <a:ext cx="1368152" cy="1080120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олилиния 113"/>
          <p:cNvSpPr/>
          <p:nvPr/>
        </p:nvSpPr>
        <p:spPr>
          <a:xfrm>
            <a:off x="3275856" y="2204864"/>
            <a:ext cx="360040" cy="3384376"/>
          </a:xfrm>
          <a:custGeom>
            <a:avLst/>
            <a:gdLst>
              <a:gd name="connsiteX0" fmla="*/ 0 w 391886"/>
              <a:gd name="connsiteY0" fmla="*/ 3041195 h 3332388"/>
              <a:gd name="connsiteX1" fmla="*/ 244929 w 391886"/>
              <a:gd name="connsiteY1" fmla="*/ 3073853 h 3332388"/>
              <a:gd name="connsiteX2" fmla="*/ 334736 w 391886"/>
              <a:gd name="connsiteY2" fmla="*/ 2894238 h 3332388"/>
              <a:gd name="connsiteX3" fmla="*/ 383722 w 391886"/>
              <a:gd name="connsiteY3" fmla="*/ 444953 h 3332388"/>
              <a:gd name="connsiteX4" fmla="*/ 383722 w 391886"/>
              <a:gd name="connsiteY4" fmla="*/ 224517 h 33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3332388">
                <a:moveTo>
                  <a:pt x="0" y="3041195"/>
                </a:moveTo>
                <a:cubicBezTo>
                  <a:pt x="94570" y="3069770"/>
                  <a:pt x="189140" y="3098346"/>
                  <a:pt x="244929" y="3073853"/>
                </a:cubicBezTo>
                <a:cubicBezTo>
                  <a:pt x="300718" y="3049360"/>
                  <a:pt x="311604" y="3332388"/>
                  <a:pt x="334736" y="2894238"/>
                </a:cubicBezTo>
                <a:cubicBezTo>
                  <a:pt x="357868" y="2456088"/>
                  <a:pt x="375558" y="889906"/>
                  <a:pt x="383722" y="444953"/>
                </a:cubicBezTo>
                <a:cubicBezTo>
                  <a:pt x="391886" y="0"/>
                  <a:pt x="387804" y="112258"/>
                  <a:pt x="383722" y="224517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 rot="5400000" flipH="1" flipV="1">
            <a:off x="3197850" y="1922830"/>
            <a:ext cx="876092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7504" y="3429000"/>
            <a:ext cx="1368152" cy="830997"/>
          </a:xfrm>
          <a:prstGeom prst="rect">
            <a:avLst/>
          </a:prstGeom>
          <a:solidFill>
            <a:srgbClr val="BEFBFE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Модель толстой мишени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851920" y="2852936"/>
            <a:ext cx="301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3131840" y="256490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39" name="Прямоугольник 138"/>
          <p:cNvSpPr/>
          <p:nvPr/>
        </p:nvSpPr>
        <p:spPr>
          <a:xfrm>
            <a:off x="3923928" y="566124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0" name="Прямоугольник 139"/>
          <p:cNvSpPr/>
          <p:nvPr/>
        </p:nvSpPr>
        <p:spPr>
          <a:xfrm>
            <a:off x="3851920" y="328498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1835696" y="27809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3203848" y="57332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691680" y="60212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5" name="Прямоугольник 144"/>
          <p:cNvSpPr/>
          <p:nvPr/>
        </p:nvSpPr>
        <p:spPr>
          <a:xfrm>
            <a:off x="971600" y="580526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3203848" y="52292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γ</a:t>
            </a:r>
            <a:endParaRPr lang="ru-RU" dirty="0"/>
          </a:p>
        </p:txBody>
      </p:sp>
      <p:sp>
        <p:nvSpPr>
          <p:cNvPr id="149" name="TextBox 148"/>
          <p:cNvSpPr txBox="1"/>
          <p:nvPr/>
        </p:nvSpPr>
        <p:spPr>
          <a:xfrm>
            <a:off x="179512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Cambria"/>
              </a:rPr>
              <a:t>Примечание: </a:t>
            </a:r>
            <a:r>
              <a:rPr lang="el-GR" i="1" dirty="0" smtClean="0">
                <a:latin typeface="Cambria"/>
              </a:rPr>
              <a:t>λ</a:t>
            </a:r>
            <a:r>
              <a:rPr lang="el-GR" i="1" baseline="-25000" dirty="0" smtClean="0">
                <a:latin typeface="Cambria"/>
              </a:rPr>
              <a:t>γ</a:t>
            </a:r>
            <a:r>
              <a:rPr lang="en-US" i="1" dirty="0" smtClean="0">
                <a:latin typeface="Cambria"/>
              </a:rPr>
              <a:t>-</a:t>
            </a:r>
            <a:r>
              <a:rPr lang="en-US" i="1" baseline="-25000" dirty="0" smtClean="0">
                <a:latin typeface="Cambria"/>
              </a:rPr>
              <a:t> </a:t>
            </a:r>
            <a:r>
              <a:rPr lang="ru-RU" i="1" dirty="0" smtClean="0">
                <a:latin typeface="Cambria"/>
              </a:rPr>
              <a:t>длина свободного пробега фотона  </a:t>
            </a:r>
            <a:r>
              <a:rPr lang="el-GR" i="1" dirty="0" smtClean="0">
                <a:latin typeface="Cambria"/>
              </a:rPr>
              <a:t>»</a:t>
            </a:r>
            <a:r>
              <a:rPr lang="en-US" i="1" dirty="0" smtClean="0">
                <a:latin typeface="Cambria"/>
              </a:rPr>
              <a:t> R</a:t>
            </a:r>
            <a:r>
              <a:rPr lang="en-US" i="1" baseline="-25000" dirty="0" smtClean="0">
                <a:latin typeface="Cambria"/>
              </a:rPr>
              <a:t>e</a:t>
            </a:r>
            <a:r>
              <a:rPr lang="en-US" i="1" dirty="0" smtClean="0">
                <a:latin typeface="Cambria"/>
              </a:rPr>
              <a:t> – </a:t>
            </a:r>
            <a:r>
              <a:rPr lang="ru-RU" i="1" dirty="0" smtClean="0">
                <a:latin typeface="Cambria"/>
              </a:rPr>
              <a:t>пробега электрона</a:t>
            </a:r>
            <a:endParaRPr lang="ru-RU" i="1" baseline="-25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4211960" y="116632"/>
            <a:ext cx="49320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Анизотропный пучок электронов  образует</a:t>
            </a:r>
          </a:p>
          <a:p>
            <a:r>
              <a:rPr lang="ru-RU" sz="1600" dirty="0" smtClean="0"/>
              <a:t>рентгеновское излучение, обладающее </a:t>
            </a:r>
          </a:p>
          <a:p>
            <a:r>
              <a:rPr lang="ru-RU" sz="1600" dirty="0" smtClean="0"/>
              <a:t>направленностью и поляризацией. </a:t>
            </a:r>
          </a:p>
          <a:p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>В диапазоне от 10 до 600 кэВ наблюдаемый</a:t>
            </a:r>
          </a:p>
          <a:p>
            <a:r>
              <a:rPr lang="ru-RU" sz="1600" dirty="0" smtClean="0"/>
              <a:t>рентгеновский спектр вспышки искажается отраженными от фотосферы фотонами (альбедо).</a:t>
            </a:r>
          </a:p>
          <a:p>
            <a:r>
              <a:rPr lang="ru-RU" sz="1600" dirty="0" smtClean="0"/>
              <a:t>В модели толстой мишени учитывается влияние</a:t>
            </a:r>
          </a:p>
          <a:p>
            <a:r>
              <a:rPr lang="ru-RU" sz="1600" dirty="0" smtClean="0"/>
              <a:t>обратного тока на функцию распределения электронов. </a:t>
            </a:r>
          </a:p>
          <a:p>
            <a:endParaRPr lang="ru-RU" sz="800" dirty="0" smtClean="0"/>
          </a:p>
          <a:p>
            <a:r>
              <a:rPr lang="ru-RU" sz="1600" dirty="0" smtClean="0"/>
              <a:t>Направленность излучения непосредственно </a:t>
            </a:r>
          </a:p>
          <a:p>
            <a:r>
              <a:rPr lang="ru-RU" sz="1600" dirty="0" smtClean="0"/>
              <a:t>может быть измерена только двумя идентичными</a:t>
            </a:r>
          </a:p>
          <a:p>
            <a:r>
              <a:rPr lang="ru-RU" sz="1600" dirty="0" smtClean="0"/>
              <a:t> приборами,  установленными на двух миссиях с </a:t>
            </a:r>
          </a:p>
          <a:p>
            <a:r>
              <a:rPr lang="ru-RU" sz="1600" dirty="0" smtClean="0"/>
              <a:t>с различной </a:t>
            </a:r>
            <a:r>
              <a:rPr lang="ru-RU" sz="1600" dirty="0" err="1" smtClean="0"/>
              <a:t>гелиодолготой</a:t>
            </a:r>
            <a:r>
              <a:rPr lang="ru-RU" sz="1600" dirty="0" smtClean="0"/>
              <a:t>  наблюдения одной и  той же вспышки (</a:t>
            </a:r>
            <a:r>
              <a:rPr lang="ru-RU" sz="1600" dirty="0" err="1" smtClean="0"/>
              <a:t>стерескопический</a:t>
            </a:r>
            <a:r>
              <a:rPr lang="ru-RU" sz="1600" dirty="0" smtClean="0"/>
              <a:t>  метод).</a:t>
            </a:r>
          </a:p>
          <a:p>
            <a:endParaRPr lang="en-US" sz="800" dirty="0" smtClean="0"/>
          </a:p>
          <a:p>
            <a:r>
              <a:rPr lang="ru-RU" sz="1600" dirty="0" smtClean="0"/>
              <a:t>К настоящему времени стереоскопические </a:t>
            </a:r>
            <a:r>
              <a:rPr lang="ru-RU" sz="1600" dirty="0" err="1" smtClean="0"/>
              <a:t>наблю</a:t>
            </a:r>
            <a:r>
              <a:rPr lang="ru-RU" sz="1600" dirty="0" smtClean="0"/>
              <a:t>-</a:t>
            </a:r>
          </a:p>
          <a:p>
            <a:r>
              <a:rPr lang="ru-RU" sz="1600" dirty="0" err="1" smtClean="0"/>
              <a:t>дения</a:t>
            </a:r>
            <a:r>
              <a:rPr lang="ru-RU" sz="1600" dirty="0" smtClean="0"/>
              <a:t> жесткого рентгена не были выполнены с </a:t>
            </a:r>
          </a:p>
          <a:p>
            <a:r>
              <a:rPr lang="ru-RU" sz="1600" dirty="0" smtClean="0"/>
              <a:t>необходимой точностью. </a:t>
            </a:r>
            <a:endParaRPr lang="en-US" dirty="0" smtClean="0"/>
          </a:p>
          <a:p>
            <a:r>
              <a:rPr lang="en-US" sz="1600" dirty="0" smtClean="0"/>
              <a:t> </a:t>
            </a:r>
            <a:r>
              <a:rPr lang="ru-RU" sz="1600" dirty="0" smtClean="0"/>
              <a:t>Косвенный способ измерения направленности </a:t>
            </a:r>
          </a:p>
          <a:p>
            <a:r>
              <a:rPr lang="ru-RU" sz="1600" dirty="0" smtClean="0"/>
              <a:t>основан на стат. анализе спектральных индексов</a:t>
            </a:r>
          </a:p>
          <a:p>
            <a:r>
              <a:rPr lang="ru-RU" sz="1600" dirty="0" smtClean="0"/>
              <a:t>в зависимости угла наблюдения.  </a:t>
            </a:r>
            <a:endParaRPr lang="en-US" sz="1600" dirty="0" smtClean="0"/>
          </a:p>
          <a:p>
            <a:endParaRPr lang="ru-RU" sz="800" dirty="0" smtClean="0"/>
          </a:p>
          <a:p>
            <a:r>
              <a:rPr lang="ru-RU" sz="1600" dirty="0" smtClean="0"/>
              <a:t>Все такие измерения свидетельствуют  об угловой  анизотропии излучающих электронов.</a:t>
            </a:r>
            <a:endParaRPr lang="ru-RU" sz="1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1628800"/>
            <a:ext cx="206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Narrow" pitchFamily="34" charset="0"/>
                <a:cs typeface="Arial" pitchFamily="34" charset="0"/>
              </a:rPr>
              <a:t>Электронный пучок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1988840"/>
            <a:ext cx="2267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Модификация углового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распределения неоднородным  магнитным полем и резонансным рассеянием в арке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Расчетная величина поляризации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352839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548680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Возникающая степень поляризации была вычислена в работе (</a:t>
            </a:r>
            <a:r>
              <a:rPr lang="ru-RU" sz="2000" dirty="0" err="1" smtClean="0">
                <a:solidFill>
                  <a:schemeClr val="bg1"/>
                </a:solidFill>
              </a:rPr>
              <a:t>Боговалов</a:t>
            </a:r>
            <a:r>
              <a:rPr lang="ru-RU" sz="2000" dirty="0" smtClean="0">
                <a:solidFill>
                  <a:schemeClr val="bg1"/>
                </a:solidFill>
              </a:rPr>
              <a:t>, Кельнер, Котов, 1988) с одновременным учетом энергетических потерь и многократного кулоновского рассеяния.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348880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рис. линиями представлена угловая зависимость степени поляризации тормозного излучения с энергией 16 кэВ в модели </a:t>
            </a:r>
            <a:r>
              <a:rPr lang="ru-RU" sz="2000" dirty="0" err="1" smtClean="0">
                <a:solidFill>
                  <a:schemeClr val="bg1"/>
                </a:solidFill>
              </a:rPr>
              <a:t>мононаправленного</a:t>
            </a:r>
            <a:r>
              <a:rPr lang="ru-RU" sz="2000" dirty="0" smtClean="0">
                <a:solidFill>
                  <a:schemeClr val="bg1"/>
                </a:solidFill>
              </a:rPr>
              <a:t> пучка по нормали к поверхности Солнца (кривые 1) и модели диффузного падения пучка (кривые 2).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Цифры у кривых – показатели степенных энергетических спектров ускоренных электронов. Кривая 3 –поляризация тормозного излучения, генерируемого </a:t>
            </a:r>
            <a:r>
              <a:rPr lang="ru-RU" sz="2000" dirty="0" err="1" smtClean="0">
                <a:solidFill>
                  <a:schemeClr val="bg1"/>
                </a:solidFill>
              </a:rPr>
              <a:t>мононаправленным</a:t>
            </a:r>
            <a:r>
              <a:rPr lang="ru-RU" sz="2000" dirty="0" smtClean="0">
                <a:solidFill>
                  <a:schemeClr val="bg1"/>
                </a:solidFill>
              </a:rPr>
              <a:t> пучком электронов с показателем спектра </a:t>
            </a:r>
            <a:r>
              <a:rPr lang="ru-RU" sz="2000" dirty="0" err="1" smtClean="0">
                <a:solidFill>
                  <a:schemeClr val="bg1"/>
                </a:solidFill>
              </a:rPr>
              <a:t>γ </a:t>
            </a:r>
            <a:r>
              <a:rPr lang="ru-RU" sz="2000" dirty="0" smtClean="0">
                <a:solidFill>
                  <a:schemeClr val="bg1"/>
                </a:solidFill>
              </a:rPr>
              <a:t>= 6.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1043608" y="4797152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5733256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Лимб диска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Солнца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59832" y="4725144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23728" y="5733256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Центр диска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Солнца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Расчетная величина поляризации в моделях с магнитными арками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672408" cy="519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4644008" y="1124744"/>
            <a:ext cx="3816424" cy="5040560"/>
            <a:chOff x="3120" y="672"/>
            <a:chExt cx="2208" cy="3428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960"/>
              <a:ext cx="1969" cy="288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3264" y="3888"/>
              <a:ext cx="19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848" tIns="29923" rIns="59848" bIns="299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Leach and </a:t>
              </a:r>
              <a:r>
                <a:rPr kumimoji="0" 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Petrosian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 (1983)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120" y="672"/>
              <a:ext cx="2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59848" tIns="29923" rIns="59848" bIns="2992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  <a:cs typeface="Arial" pitchFamily="34" charset="0"/>
                </a:rPr>
                <a:t>Integrated over a loop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Расчет направленности с учетом влияния обратного тока на функцию распределения  </a:t>
            </a:r>
            <a:endParaRPr lang="en-US" sz="3200" dirty="0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6143386" cy="45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643578"/>
            <a:ext cx="83808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initial power-law indices of beam electrons are </a:t>
            </a:r>
            <a:r>
              <a:rPr lang="el-GR" sz="1400" dirty="0" smtClean="0"/>
              <a:t>γ</a:t>
            </a:r>
            <a:r>
              <a:rPr lang="en-US" sz="1400" dirty="0" smtClean="0"/>
              <a:t> = 3</a:t>
            </a:r>
            <a:r>
              <a:rPr lang="en-US" sz="1400" i="1" dirty="0" smtClean="0"/>
              <a:t>. Solid line corresponds to the level where </a:t>
            </a:r>
            <a:r>
              <a:rPr lang="el-GR" sz="1400" i="1" dirty="0" smtClean="0">
                <a:latin typeface="Times New Roman"/>
                <a:cs typeface="Times New Roman"/>
              </a:rPr>
              <a:t>ξ</a:t>
            </a:r>
            <a:r>
              <a:rPr lang="en-US" sz="1400" i="1" dirty="0" smtClean="0"/>
              <a:t>= 0, </a:t>
            </a:r>
          </a:p>
          <a:p>
            <a:r>
              <a:rPr lang="en-US" sz="1400" i="1" dirty="0" smtClean="0"/>
              <a:t>dashed line – </a:t>
            </a:r>
            <a:r>
              <a:rPr lang="el-GR" sz="1400" i="1" dirty="0" smtClean="0">
                <a:latin typeface="Times New Roman"/>
                <a:cs typeface="Times New Roman"/>
              </a:rPr>
              <a:t>ξ</a:t>
            </a:r>
            <a:r>
              <a:rPr lang="en-US" sz="1400" i="1" dirty="0" smtClean="0"/>
              <a:t> = 10</a:t>
            </a:r>
            <a:r>
              <a:rPr lang="en-US" sz="1400" i="1" baseline="30000" dirty="0" smtClean="0"/>
              <a:t>18 </a:t>
            </a:r>
            <a:r>
              <a:rPr lang="en-US" sz="1400" i="1" dirty="0" smtClean="0"/>
              <a:t>cm</a:t>
            </a:r>
            <a:r>
              <a:rPr lang="en-US" sz="1400" i="1" baseline="30000" dirty="0" smtClean="0"/>
              <a:t>−2</a:t>
            </a:r>
            <a:r>
              <a:rPr lang="en-US" sz="1400" i="1" dirty="0" smtClean="0"/>
              <a:t>, dotted line – </a:t>
            </a:r>
            <a:r>
              <a:rPr lang="el-GR" sz="1400" i="1" dirty="0" smtClean="0">
                <a:latin typeface="Times New Roman"/>
                <a:cs typeface="Times New Roman"/>
              </a:rPr>
              <a:t>ξ </a:t>
            </a:r>
            <a:r>
              <a:rPr lang="en-US" sz="1400" i="1" dirty="0" smtClean="0"/>
              <a:t>= 10</a:t>
            </a:r>
            <a:r>
              <a:rPr lang="en-US" sz="1400" i="1" baseline="30000" dirty="0" smtClean="0"/>
              <a:t>19</a:t>
            </a:r>
            <a:r>
              <a:rPr lang="en-US" sz="1400" i="1" dirty="0" smtClean="0"/>
              <a:t> cm</a:t>
            </a:r>
            <a:r>
              <a:rPr lang="en-US" sz="1400" i="1" baseline="30000" dirty="0" smtClean="0"/>
              <a:t>−2</a:t>
            </a:r>
            <a:r>
              <a:rPr lang="en-US" sz="1400" i="1" dirty="0" smtClean="0"/>
              <a:t>, dash-dotted line –</a:t>
            </a:r>
            <a:r>
              <a:rPr lang="el-GR" sz="1400" i="1" dirty="0" smtClean="0">
                <a:latin typeface="Times New Roman"/>
                <a:cs typeface="Times New Roman"/>
              </a:rPr>
              <a:t> ξ</a:t>
            </a:r>
            <a:r>
              <a:rPr lang="en-US" sz="1400" dirty="0" smtClean="0"/>
              <a:t> = 10</a:t>
            </a:r>
            <a:r>
              <a:rPr lang="en-US" sz="1400" baseline="30000" dirty="0" smtClean="0"/>
              <a:t>20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−2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and dash-double-dotted line – </a:t>
            </a:r>
            <a:r>
              <a:rPr lang="el-GR" sz="1400" i="1" dirty="0" smtClean="0">
                <a:latin typeface="Times New Roman"/>
                <a:cs typeface="Times New Roman"/>
              </a:rPr>
              <a:t>ξ</a:t>
            </a:r>
            <a:r>
              <a:rPr lang="en-US" sz="1400" dirty="0" smtClean="0"/>
              <a:t> = 10</a:t>
            </a:r>
            <a:r>
              <a:rPr lang="en-US" sz="1400" baseline="30000" dirty="0" smtClean="0"/>
              <a:t>21</a:t>
            </a:r>
            <a:r>
              <a:rPr lang="en-US" sz="1400" dirty="0" smtClean="0"/>
              <a:t> cm</a:t>
            </a:r>
            <a:r>
              <a:rPr lang="en-US" sz="1400" baseline="30000" dirty="0" smtClean="0"/>
              <a:t>−2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071546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V. V. </a:t>
            </a:r>
            <a:r>
              <a:rPr lang="en-US" dirty="0" err="1" smtClean="0"/>
              <a:t>Zharkova</a:t>
            </a:r>
            <a:r>
              <a:rPr lang="en-US" dirty="0" smtClean="0"/>
              <a:t>,</a:t>
            </a:r>
          </a:p>
          <a:p>
            <a:r>
              <a:rPr lang="en-US" dirty="0" smtClean="0"/>
              <a:t> A. A. Kuznetsov </a:t>
            </a:r>
          </a:p>
          <a:p>
            <a:r>
              <a:rPr lang="en-US" dirty="0" smtClean="0"/>
              <a:t>and T. V. </a:t>
            </a:r>
            <a:r>
              <a:rPr lang="en-US" dirty="0" err="1" smtClean="0"/>
              <a:t>Siversky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A&amp;A 512, A8 (2010)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История наблюдений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Первые спутниковые поляризационные измерения рентгеновского вспышечного излучения солнечных вспышек были проведенных сотрудниками ФИАН на спутниках серии «</a:t>
            </a:r>
            <a:r>
              <a:rPr lang="ru-RU" sz="3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Интеркосмос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Измеренные для нескольких вспышек величины поляризации лежат в области значений, допускаемых существовавшими моделями и, не смотря на большие погрешности, свидетельствуют, вероятно, о сильной угловой анизотропии излучающих быстрых электронов. Следует отметить, что первоначально опубликованная величина средней поляризации для трех слабых вспышек в октябре-ноябре 1970г. составила 40±20%. Затем она была скорректирована до 20%. В эксперименте на Интеркосмос-11 измеренная величина для двух вспышек составила несколько процентов при энергии в районе 15 кэВ .</a:t>
            </a:r>
            <a:endParaRPr lang="ru-R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260648"/>
          <a:ext cx="8677628" cy="6212296"/>
        </p:xfrm>
        <a:graphic>
          <a:graphicData uri="http://schemas.openxmlformats.org/drawingml/2006/table">
            <a:tbl>
              <a:tblPr/>
              <a:tblGrid>
                <a:gridCol w="1185969"/>
                <a:gridCol w="1183003"/>
                <a:gridCol w="962231"/>
                <a:gridCol w="622757"/>
                <a:gridCol w="1260339"/>
                <a:gridCol w="3463329"/>
              </a:tblGrid>
              <a:tr h="42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Дата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Спутник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Степень поляризации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%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Энергия, КэВ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Балл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Область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вспышки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Угол наблюдения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Теоретические модели углового распределения электронов Солнечной вспышке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23.07.02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RHESSI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21±9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(18±3)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20-40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X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4.8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S13E72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=72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1.Движение пучка электронов по спирали вдоль линий однородного магнитного поля, питч-угол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=45</a:t>
                      </a:r>
                      <a:r>
                        <a:rPr lang="ru-RU" sz="1000" baseline="30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Показатель спектра  электронов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=4, </a:t>
                      </a:r>
                      <a:r>
                        <a:rPr lang="en-US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=16-50 КэВ.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 Диффузная инжекция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коллимированного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 электронов в арке с однородным полем вдоль её длины,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δ=5, 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Е=16-50 КэВ.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3.Падение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мононаправленного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электронов на границу хромосферы,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δ=3,5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– 4, Е=20 КэВ.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28.10.03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КОРОНАС-Ф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&lt;25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(11± 5)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X17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S18E20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=26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 Движение пучка электронов по спирали вдоль линий однородного магнитного поля, питч-угол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=30</a:t>
                      </a:r>
                      <a:r>
                        <a:rPr lang="ru-RU" sz="1000" baseline="30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δ=4,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 &lt;20 КэВ.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2.Изотропное  ускорение электронов в арке с сильной неоднородностью магнитного поля,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δ=5,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 =16КэВ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3.Падние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мононаправленного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электронов,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=5-6,Е=20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КэВ.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29.10.03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КОРОНАС-Ф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&gt;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70 (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1пик &gt;85)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(2пик&gt;75)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40-100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20-40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X10</a:t>
                      </a:r>
                      <a:endParaRPr lang="ru-RU" sz="1400" b="1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S15E02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=15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Нет модели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4.11.03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КОРОНАС-Ф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&lt;40</a:t>
                      </a:r>
                      <a:endParaRPr lang="ru-RU" sz="1400" b="1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X28</a:t>
                      </a:r>
                      <a:endParaRPr lang="ru-RU" sz="1400" b="1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S19W83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=83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1.Движение по спирали  в однородном магнитном поле, питч-угол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=0</a:t>
                      </a:r>
                      <a:r>
                        <a:rPr lang="ru-RU" sz="1000" baseline="30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δ=2,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 =22 КэВ.</a:t>
                      </a:r>
                      <a:r>
                        <a:rPr lang="ru-RU" sz="1000" baseline="30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1000" spc="-3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.Падение </a:t>
                      </a:r>
                      <a:r>
                        <a:rPr lang="ru-RU" sz="1000" spc="-2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мононаправленного</a:t>
                      </a:r>
                      <a:r>
                        <a:rPr lang="en-US" sz="1000" spc="-2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пучка</a:t>
                      </a:r>
                      <a:r>
                        <a:rPr lang="en-US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электронов,</a:t>
                      </a:r>
                      <a:r>
                        <a:rPr lang="en-US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spc="-2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δ=4-5,</a:t>
                      </a:r>
                      <a:r>
                        <a:rPr lang="en-US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spc="-2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 20КэВ.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20.01.05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RHESSI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КОРОНАС-Ф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21±10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&lt;17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20-100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X7.1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N16W61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=62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1.Движение пучка электронов вдоль линий однородного магнитного поля, питч-угол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=45</a:t>
                      </a:r>
                      <a:r>
                        <a:rPr lang="ru-RU" sz="1000" baseline="30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=4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 Диффузная инжекция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коллимированного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 электронов в арке с однородным полем  вдоль её длины, </a:t>
                      </a:r>
                      <a:r>
                        <a:rPr lang="ru-RU" sz="100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δ=5.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baseline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3.Падние </a:t>
                      </a:r>
                      <a:r>
                        <a:rPr lang="ru-RU" sz="1000" spc="-30" baseline="0" dirty="0" err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мононаправленного</a:t>
                      </a:r>
                      <a:r>
                        <a:rPr lang="ru-RU" sz="1000" spc="-30" baseline="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</a:t>
                      </a:r>
                      <a:r>
                        <a:rPr lang="ru-RU" sz="1000" spc="-3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электронов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δ=3,5-4,</a:t>
                      </a: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Е=20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КэВ.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26.10.09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КОРОНАС-ФОТОН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62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± </a:t>
                      </a:r>
                      <a:r>
                        <a:rPr lang="en-US" sz="1400" b="0" kern="120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38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20-160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С1.3</a:t>
                      </a: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N12W33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35º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55261" marR="55261" marT="27631" marB="2763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1.Движение пучка электронов по спирали вдоль линий однородного магнитного поля, питч-угол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=0</a:t>
                      </a:r>
                      <a:r>
                        <a:rPr lang="ru-RU" sz="1000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δ=4-5,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Е=22КэВ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.Падение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мононаправленного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пучка электронов на границу хромосферы, питч-угол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μ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=0</a:t>
                      </a:r>
                      <a:r>
                        <a:rPr lang="ru-RU" sz="1000" baseline="30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δ=4,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Е=10-200 КэВ</a:t>
                      </a:r>
                      <a:endParaRPr lang="ru-RU" sz="1000" dirty="0">
                        <a:solidFill>
                          <a:schemeClr val="bg1"/>
                        </a:solidFill>
                        <a:latin typeface="Arial Narrow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1637</Words>
  <Application>Microsoft Office PowerPoint</Application>
  <PresentationFormat>Экран (4:3)</PresentationFormat>
  <Paragraphs>333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Тема Office</vt:lpstr>
      <vt:lpstr>Формула</vt:lpstr>
      <vt:lpstr>Visio</vt:lpstr>
      <vt:lpstr>Document</vt:lpstr>
      <vt:lpstr>Graph</vt:lpstr>
      <vt:lpstr>Поляриметрия и спектроскопия   жесткого рентгеновского излучения солнечных вспышек</vt:lpstr>
      <vt:lpstr>Слайд 2</vt:lpstr>
      <vt:lpstr>Слайд 3</vt:lpstr>
      <vt:lpstr>Слайд 4</vt:lpstr>
      <vt:lpstr>Расчетная величина поляризации</vt:lpstr>
      <vt:lpstr>Расчетная величина поляризации в моделях с магнитными арками</vt:lpstr>
      <vt:lpstr>Расчет направленности с учетом влияния обратного тока на функцию распределения  </vt:lpstr>
      <vt:lpstr>История наблюдений</vt:lpstr>
      <vt:lpstr>Слайд 9</vt:lpstr>
      <vt:lpstr>Результаты   данных   RHESSI</vt:lpstr>
      <vt:lpstr>Принцип  измерения</vt:lpstr>
      <vt:lpstr>Слайд 12</vt:lpstr>
      <vt:lpstr>Измерительные возможности ПИНГ</vt:lpstr>
      <vt:lpstr> Физическая схема  детектора поляриметра    ПИНГВИН-М проекта КОРОНАС-ФОТОН</vt:lpstr>
      <vt:lpstr>Измеряемая асимметрия</vt:lpstr>
      <vt:lpstr>Стабилизация и калибровка в полете</vt:lpstr>
      <vt:lpstr>Зависимость степени анизотропии от угла преимущественного рассеяния для показателя спектра γ= - 2,5</vt:lpstr>
      <vt:lpstr>Эффективные  площади поляриметров</vt:lpstr>
      <vt:lpstr>Статистика вспышечных событий</vt:lpstr>
      <vt:lpstr>Эффективность детекторов ПИНГ-ПИРС</vt:lpstr>
      <vt:lpstr>Слайд 21</vt:lpstr>
      <vt:lpstr>Слайд 22</vt:lpstr>
      <vt:lpstr>Слайд 23</vt:lpstr>
      <vt:lpstr>Слайд 24</vt:lpstr>
      <vt:lpstr>Слайд 25</vt:lpstr>
    </vt:vector>
  </TitlesOfParts>
  <Company>IAF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Kotov</dc:creator>
  <cp:lastModifiedBy>YS</cp:lastModifiedBy>
  <cp:revision>153</cp:revision>
  <dcterms:created xsi:type="dcterms:W3CDTF">2011-05-03T11:53:55Z</dcterms:created>
  <dcterms:modified xsi:type="dcterms:W3CDTF">2012-02-22T08:02:02Z</dcterms:modified>
</cp:coreProperties>
</file>